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80" r:id="rId4"/>
    <p:sldId id="256" r:id="rId5"/>
    <p:sldId id="258" r:id="rId6"/>
    <p:sldId id="281" r:id="rId7"/>
    <p:sldId id="259" r:id="rId8"/>
    <p:sldId id="266" r:id="rId9"/>
    <p:sldId id="267" r:id="rId10"/>
    <p:sldId id="263" r:id="rId11"/>
    <p:sldId id="265" r:id="rId12"/>
    <p:sldId id="264" r:id="rId13"/>
    <p:sldId id="260" r:id="rId14"/>
    <p:sldId id="268" r:id="rId15"/>
    <p:sldId id="269" r:id="rId16"/>
    <p:sldId id="270" r:id="rId17"/>
    <p:sldId id="271" r:id="rId18"/>
    <p:sldId id="273" r:id="rId19"/>
    <p:sldId id="274" r:id="rId20"/>
    <p:sldId id="275" r:id="rId21"/>
    <p:sldId id="282" r:id="rId22"/>
    <p:sldId id="283" r:id="rId23"/>
    <p:sldId id="286" r:id="rId24"/>
    <p:sldId id="287" r:id="rId25"/>
    <p:sldId id="288" r:id="rId26"/>
    <p:sldId id="272" r:id="rId27"/>
    <p:sldId id="276" r:id="rId28"/>
    <p:sldId id="277" r:id="rId29"/>
    <p:sldId id="289" r:id="rId30"/>
    <p:sldId id="278" r:id="rId31"/>
    <p:sldId id="29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B000"/>
    <a:srgbClr val="B88800"/>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9874CB-B7CC-49BD-A706-5003F10DE38D}" type="datetimeFigureOut">
              <a:rPr lang="en-US" smtClean="0"/>
              <a:pPr/>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6E63E-4718-4865-82E1-6F77861116BB}" type="slidenum">
              <a:rPr lang="en-US" smtClean="0"/>
              <a:pPr/>
              <a:t>‹#›</a:t>
            </a:fld>
            <a:endParaRPr lang="en-US"/>
          </a:p>
        </p:txBody>
      </p:sp>
    </p:spTree>
  </p:cSld>
  <p:clrMapOvr>
    <a:masterClrMapping/>
  </p:clrMapOvr>
  <p:transition spd="med">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874CB-B7CC-49BD-A706-5003F10DE38D}" type="datetimeFigureOut">
              <a:rPr lang="en-US" smtClean="0"/>
              <a:pPr/>
              <a:t>10/17/2018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6E63E-4718-4865-82E1-6F77861116B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476500" y="-1"/>
            <a:ext cx="4191000" cy="6872199"/>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129785" y="5029201"/>
            <a:ext cx="3014215" cy="1828800"/>
          </a:xfrm>
          <a:prstGeom prst="rect">
            <a:avLst/>
          </a:prstGeom>
          <a:noFill/>
          <a:ln w="9525">
            <a:noFill/>
            <a:miter lim="800000"/>
            <a:headEnd/>
            <a:tailEnd/>
          </a:ln>
        </p:spPr>
      </p:pic>
    </p:spTree>
  </p:cSld>
  <p:clrMapOvr>
    <a:masterClrMapping/>
  </p:clrMapOvr>
  <p:transition spd="med">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cstate="print"/>
          <a:srcRect/>
          <a:stretch>
            <a:fillRect/>
          </a:stretch>
        </p:blipFill>
        <p:spPr bwMode="auto">
          <a:xfrm>
            <a:off x="-25809" y="0"/>
            <a:ext cx="9195619" cy="4419600"/>
          </a:xfrm>
          <a:prstGeom prst="rect">
            <a:avLst/>
          </a:prstGeom>
          <a:noFill/>
        </p:spPr>
      </p:pic>
      <p:pic>
        <p:nvPicPr>
          <p:cNvPr id="1027" name="Picture 3"/>
          <p:cNvPicPr>
            <a:picLocks noChangeAspect="1" noChangeArrowheads="1"/>
          </p:cNvPicPr>
          <p:nvPr/>
        </p:nvPicPr>
        <p:blipFill>
          <a:blip r:embed="rId3" cstate="print"/>
          <a:srcRect/>
          <a:stretch>
            <a:fillRect/>
          </a:stretch>
        </p:blipFill>
        <p:spPr bwMode="auto">
          <a:xfrm>
            <a:off x="0" y="4232183"/>
            <a:ext cx="3352800" cy="2625817"/>
          </a:xfrm>
          <a:prstGeom prst="rect">
            <a:avLst/>
          </a:prstGeom>
          <a:noFill/>
          <a:ln w="9525">
            <a:noFill/>
            <a:miter lim="800000"/>
            <a:headEnd/>
            <a:tailEnd/>
          </a:ln>
        </p:spPr>
      </p:pic>
      <p:sp>
        <p:nvSpPr>
          <p:cNvPr id="6" name="Oval 5"/>
          <p:cNvSpPr/>
          <p:nvPr/>
        </p:nvSpPr>
        <p:spPr>
          <a:xfrm>
            <a:off x="5562600" y="914400"/>
            <a:ext cx="2057400" cy="2667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descr="Image result for atheist quotes about the bible"/>
          <p:cNvPicPr>
            <a:picLocks noChangeAspect="1" noChangeArrowheads="1"/>
          </p:cNvPicPr>
          <p:nvPr/>
        </p:nvPicPr>
        <p:blipFill>
          <a:blip r:embed="rId4" cstate="print"/>
          <a:srcRect/>
          <a:stretch>
            <a:fillRect/>
          </a:stretch>
        </p:blipFill>
        <p:spPr bwMode="auto">
          <a:xfrm>
            <a:off x="3352800" y="1582578"/>
            <a:ext cx="5791200" cy="5275422"/>
          </a:xfrm>
          <a:prstGeom prst="rect">
            <a:avLst/>
          </a:prstGeom>
          <a:noFill/>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fade">
                                      <p:cBhvr>
                                        <p:cTn id="12"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034538" y="1246686"/>
            <a:ext cx="7074924" cy="4364629"/>
          </a:xfrm>
          <a:prstGeom prst="rect">
            <a:avLst/>
          </a:prstGeom>
          <a:noFill/>
          <a:ln w="9525">
            <a:noFill/>
            <a:miter lim="800000"/>
            <a:headEnd/>
            <a:tailEnd/>
          </a:ln>
        </p:spPr>
      </p:pic>
      <p:sp>
        <p:nvSpPr>
          <p:cNvPr id="1027" name="Rectangle 3"/>
          <p:cNvSpPr>
            <a:spLocks noChangeArrowheads="1"/>
          </p:cNvSpPr>
          <p:nvPr/>
        </p:nvSpPr>
        <p:spPr bwMode="auto">
          <a:xfrm>
            <a:off x="647700" y="428179"/>
            <a:ext cx="7848600" cy="6001643"/>
          </a:xfrm>
          <a:prstGeom prst="rect">
            <a:avLst/>
          </a:prstGeom>
          <a:solidFill>
            <a:schemeClr val="tx1">
              <a:lumMod val="50000"/>
              <a:lumOff val="50000"/>
              <a:alpha val="44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solidFill>
                    <a:schemeClr val="tx1"/>
                  </a:solidFill>
                </a:ln>
                <a:solidFill>
                  <a:srgbClr val="B88800"/>
                </a:solidFill>
                <a:effectLst>
                  <a:glow rad="101600">
                    <a:schemeClr val="tx1">
                      <a:alpha val="60000"/>
                    </a:schemeClr>
                  </a:glow>
                </a:effectLst>
                <a:latin typeface="Arial Black" pitchFamily="34" charset="0"/>
                <a:ea typeface="Calibri" pitchFamily="34" charset="0"/>
                <a:cs typeface="Times New Roman" pitchFamily="18" charset="0"/>
              </a:rPr>
              <a:t>18-29</a:t>
            </a:r>
            <a:r>
              <a:rPr kumimoji="0" lang="en-US" sz="3200" b="0" i="0" u="none" strike="noStrike" cap="none" normalizeH="0" baseline="0" dirty="0" smtClean="0">
                <a:ln>
                  <a:solidFill>
                    <a:schemeClr val="tx1"/>
                  </a:solidFill>
                </a:ln>
                <a:solidFill>
                  <a:srgbClr val="B88800"/>
                </a:solidFill>
                <a:effectLst>
                  <a:glow rad="101600">
                    <a:schemeClr val="tx1">
                      <a:alpha val="60000"/>
                    </a:schemeClr>
                  </a:glow>
                </a:effectLst>
                <a:latin typeface="Arial Black" pitchFamily="34" charset="0"/>
                <a:ea typeface="Calibri" pitchFamily="34" charset="0"/>
                <a:cs typeface="Times New Roman" pitchFamily="18" charset="0"/>
              </a:rPr>
              <a:t>-</a:t>
            </a:r>
            <a:r>
              <a:rPr kumimoji="0" lang="en-US" sz="3200" b="0" i="0" u="none" strike="noStrike" cap="none" normalizeH="0" baseline="0" dirty="0" smtClean="0">
                <a:ln>
                  <a:solidFill>
                    <a:schemeClr val="tx1"/>
                  </a:solidFill>
                </a:ln>
                <a:solidFill>
                  <a:srgbClr val="000000"/>
                </a:solidFill>
                <a:effectLst/>
                <a:latin typeface="Arial Black" pitchFamily="34" charset="0"/>
                <a:ea typeface="Calibri" pitchFamily="34" charset="0"/>
                <a:cs typeface="Times New Roman" pitchFamily="18" charset="0"/>
              </a:rPr>
              <a:t> </a:t>
            </a:r>
            <a:r>
              <a:rPr kumimoji="0" lang="en-US" sz="3200" b="0" i="0" u="none" strike="noStrike" cap="none" normalizeH="0" baseline="0" dirty="0" smtClean="0">
                <a:ln>
                  <a:solidFill>
                    <a:schemeClr val="tx1"/>
                  </a:solidFill>
                </a:ln>
                <a:solidFill>
                  <a:schemeClr val="bg1"/>
                </a:solidFill>
                <a:effectLst/>
                <a:latin typeface="Arial Black" pitchFamily="34" charset="0"/>
                <a:ea typeface="Calibri" pitchFamily="34" charset="0"/>
                <a:cs typeface="Times New Roman" pitchFamily="18" charset="0"/>
              </a:rPr>
              <a:t>only 12% said that it was the actual Word of God and over 50% said that not everything in it had to be followed.</a:t>
            </a:r>
            <a:endParaRPr kumimoji="0" lang="en-US" sz="3200" b="0" i="0" u="none" strike="noStrike" cap="none" normalizeH="0" baseline="0" dirty="0" smtClean="0">
              <a:ln>
                <a:solidFill>
                  <a:schemeClr val="tx1"/>
                </a:solidFill>
              </a:ln>
              <a:solidFill>
                <a:schemeClr val="bg1"/>
              </a:solidFill>
              <a:effectLst/>
              <a:latin typeface="Arial Black"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solidFill>
                    <a:schemeClr val="tx1"/>
                  </a:solidFill>
                </a:ln>
                <a:solidFill>
                  <a:srgbClr val="B88800"/>
                </a:solidFill>
                <a:effectLst>
                  <a:glow rad="101600">
                    <a:schemeClr val="tx1">
                      <a:alpha val="60000"/>
                    </a:schemeClr>
                  </a:glow>
                </a:effectLst>
                <a:latin typeface="Arial Black" pitchFamily="34" charset="0"/>
                <a:ea typeface="Calibri" pitchFamily="34" charset="0"/>
                <a:cs typeface="Times New Roman" pitchFamily="18" charset="0"/>
              </a:rPr>
              <a:t>30-49-</a:t>
            </a:r>
            <a:r>
              <a:rPr kumimoji="0" lang="en-US" sz="3200" b="0" i="0" u="none" strike="noStrike" cap="none" normalizeH="0" baseline="0" dirty="0" smtClean="0">
                <a:ln>
                  <a:solidFill>
                    <a:schemeClr val="tx1"/>
                  </a:solidFill>
                </a:ln>
                <a:solidFill>
                  <a:srgbClr val="000000"/>
                </a:solidFill>
                <a:effectLst/>
                <a:latin typeface="Arial Black" pitchFamily="34" charset="0"/>
                <a:ea typeface="Calibri" pitchFamily="34" charset="0"/>
                <a:cs typeface="Times New Roman" pitchFamily="18" charset="0"/>
              </a:rPr>
              <a:t> </a:t>
            </a:r>
            <a:r>
              <a:rPr kumimoji="0" lang="en-US" sz="3200" b="0" i="0" u="none" strike="noStrike" cap="none" normalizeH="0" baseline="0" dirty="0" smtClean="0">
                <a:ln>
                  <a:solidFill>
                    <a:schemeClr val="tx1"/>
                  </a:solidFill>
                </a:ln>
                <a:solidFill>
                  <a:schemeClr val="bg1"/>
                </a:solidFill>
                <a:effectLst/>
                <a:latin typeface="Arial Black" pitchFamily="34" charset="0"/>
                <a:ea typeface="Calibri" pitchFamily="34" charset="0"/>
                <a:cs typeface="Times New Roman" pitchFamily="18" charset="0"/>
              </a:rPr>
              <a:t>only 24% said that it was the literal word of God and to be followed.</a:t>
            </a:r>
            <a:r>
              <a:rPr kumimoji="0" lang="en-US" sz="3200" b="0" i="0" u="none" strike="noStrike" cap="none" normalizeH="0" baseline="0" dirty="0" smtClean="0">
                <a:ln>
                  <a:solidFill>
                    <a:schemeClr val="tx1"/>
                  </a:solidFill>
                </a:ln>
                <a:solidFill>
                  <a:srgbClr val="000000"/>
                </a:solidFill>
                <a:effectLst/>
                <a:latin typeface="Arial Black" pitchFamily="34" charset="0"/>
                <a:ea typeface="Calibri" pitchFamily="34" charset="0"/>
                <a:cs typeface="Times New Roman" pitchFamily="18" charset="0"/>
              </a:rPr>
              <a:t/>
            </a:r>
            <a:br>
              <a:rPr kumimoji="0" lang="en-US" sz="3200" b="0" i="0" u="none" strike="noStrike" cap="none" normalizeH="0" baseline="0" dirty="0" smtClean="0">
                <a:ln>
                  <a:solidFill>
                    <a:schemeClr val="tx1"/>
                  </a:solidFill>
                </a:ln>
                <a:solidFill>
                  <a:srgbClr val="000000"/>
                </a:solidFill>
                <a:effectLst/>
                <a:latin typeface="Arial Black" pitchFamily="34" charset="0"/>
                <a:ea typeface="Calibri" pitchFamily="34" charset="0"/>
                <a:cs typeface="Times New Roman" pitchFamily="18" charset="0"/>
              </a:rPr>
            </a:br>
            <a:r>
              <a:rPr kumimoji="0" lang="en-US" sz="3200" b="1" i="0" u="none" strike="noStrike" cap="none" normalizeH="0" baseline="0" dirty="0" smtClean="0">
                <a:ln>
                  <a:solidFill>
                    <a:schemeClr val="tx1"/>
                  </a:solidFill>
                </a:ln>
                <a:solidFill>
                  <a:srgbClr val="B88800"/>
                </a:solidFill>
                <a:effectLst>
                  <a:glow rad="101600">
                    <a:schemeClr val="tx1">
                      <a:alpha val="60000"/>
                    </a:schemeClr>
                  </a:glow>
                </a:effectLst>
                <a:latin typeface="Arial Black" pitchFamily="34" charset="0"/>
                <a:ea typeface="Calibri" pitchFamily="34" charset="0"/>
                <a:cs typeface="Times New Roman" pitchFamily="18" charset="0"/>
              </a:rPr>
              <a:t>50-64-</a:t>
            </a:r>
            <a:r>
              <a:rPr kumimoji="0" lang="en-US" sz="3200" b="0" i="0" u="none" strike="noStrike" cap="none" normalizeH="0" baseline="0" dirty="0" smtClean="0">
                <a:ln>
                  <a:solidFill>
                    <a:schemeClr val="tx1"/>
                  </a:solidFill>
                </a:ln>
                <a:solidFill>
                  <a:srgbClr val="000000"/>
                </a:solidFill>
                <a:effectLst/>
                <a:latin typeface="Arial Black" pitchFamily="34" charset="0"/>
                <a:ea typeface="Calibri" pitchFamily="34" charset="0"/>
                <a:cs typeface="Times New Roman" pitchFamily="18" charset="0"/>
              </a:rPr>
              <a:t> </a:t>
            </a:r>
            <a:r>
              <a:rPr kumimoji="0" lang="en-US" sz="3200" b="0" i="0" u="none" strike="noStrike" cap="none" normalizeH="0" baseline="0" dirty="0" smtClean="0">
                <a:ln>
                  <a:solidFill>
                    <a:schemeClr val="tx1"/>
                  </a:solidFill>
                </a:ln>
                <a:solidFill>
                  <a:schemeClr val="bg1"/>
                </a:solidFill>
                <a:effectLst/>
                <a:latin typeface="Arial Black" pitchFamily="34" charset="0"/>
                <a:ea typeface="Calibri" pitchFamily="34" charset="0"/>
                <a:cs typeface="Times New Roman" pitchFamily="18" charset="0"/>
              </a:rPr>
              <a:t>only 31% said it was the literal word of God.</a:t>
            </a:r>
            <a:endParaRPr kumimoji="0" lang="en-US" sz="3200" b="0" i="0" u="none" strike="noStrike" cap="none" normalizeH="0" baseline="0" dirty="0" smtClean="0">
              <a:ln>
                <a:solidFill>
                  <a:schemeClr val="tx1"/>
                </a:solidFill>
              </a:ln>
              <a:solidFill>
                <a:schemeClr val="bg1"/>
              </a:solidFill>
              <a:effectLst/>
              <a:latin typeface="Arial Black"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solidFill>
                    <a:schemeClr val="tx1"/>
                  </a:solidFill>
                </a:ln>
                <a:solidFill>
                  <a:srgbClr val="B88800"/>
                </a:solidFill>
                <a:effectLst>
                  <a:glow rad="101600">
                    <a:schemeClr val="tx1">
                      <a:alpha val="60000"/>
                    </a:schemeClr>
                  </a:glow>
                </a:effectLst>
                <a:latin typeface="Arial Black" pitchFamily="34" charset="0"/>
                <a:ea typeface="Calibri" pitchFamily="34" charset="0"/>
                <a:cs typeface="Times New Roman" pitchFamily="18" charset="0"/>
              </a:rPr>
              <a:t>65+-</a:t>
            </a:r>
            <a:r>
              <a:rPr kumimoji="0" lang="en-US" sz="3200" b="0" i="0" u="none" strike="noStrike" cap="none" normalizeH="0" baseline="0" dirty="0" smtClean="0">
                <a:ln>
                  <a:solidFill>
                    <a:schemeClr val="tx1"/>
                  </a:solidFill>
                </a:ln>
                <a:solidFill>
                  <a:srgbClr val="B88800"/>
                </a:solidFill>
                <a:effectLst>
                  <a:glow rad="101600">
                    <a:schemeClr val="tx1">
                      <a:alpha val="60000"/>
                    </a:schemeClr>
                  </a:glow>
                </a:effectLst>
                <a:latin typeface="Arial Black" pitchFamily="34" charset="0"/>
                <a:ea typeface="Calibri" pitchFamily="34" charset="0"/>
                <a:cs typeface="Times New Roman" pitchFamily="18" charset="0"/>
              </a:rPr>
              <a:t> </a:t>
            </a:r>
            <a:r>
              <a:rPr kumimoji="0" lang="en-US" sz="3200" b="0" i="0" u="none" strike="noStrike" cap="none" normalizeH="0" baseline="0" dirty="0" smtClean="0">
                <a:ln>
                  <a:solidFill>
                    <a:schemeClr val="tx1"/>
                  </a:solidFill>
                </a:ln>
                <a:solidFill>
                  <a:schemeClr val="bg1"/>
                </a:solidFill>
                <a:effectLst/>
                <a:latin typeface="Arial Black" pitchFamily="34" charset="0"/>
                <a:ea typeface="Calibri" pitchFamily="34" charset="0"/>
                <a:cs typeface="Times New Roman" pitchFamily="18" charset="0"/>
              </a:rPr>
              <a:t>sadly only 27% said that the Bible should be followed and that it is God’s Word</a:t>
            </a:r>
            <a:r>
              <a:rPr kumimoji="0" lang="en-US" sz="1600" b="0" i="0" u="none" strike="noStrike" cap="none" normalizeH="0" baseline="0" dirty="0" smtClean="0">
                <a:ln>
                  <a:solidFill>
                    <a:schemeClr val="tx1"/>
                  </a:solidFill>
                </a:ln>
                <a:solidFill>
                  <a:schemeClr val="bg1"/>
                </a:solidFill>
                <a:effectLst/>
                <a:latin typeface="Arial Black" pitchFamily="34" charset="0"/>
                <a:ea typeface="Calibri" pitchFamily="34" charset="0"/>
                <a:cs typeface="Times New Roman" pitchFamily="18" charset="0"/>
              </a:rPr>
              <a:t>.</a:t>
            </a:r>
            <a:endParaRPr kumimoji="0" lang="en-US" sz="1800" b="0" i="0" u="none" strike="noStrike" cap="none" normalizeH="0" baseline="0" dirty="0" smtClean="0">
              <a:ln>
                <a:solidFill>
                  <a:schemeClr val="tx1"/>
                </a:solidFill>
              </a:ln>
              <a:solidFill>
                <a:schemeClr val="bg1"/>
              </a:solidFill>
              <a:effectLst/>
              <a:latin typeface="Arial Black" pitchFamily="34" charset="0"/>
              <a:cs typeface="Arial" pitchFamily="34" charset="0"/>
            </a:endParaRPr>
          </a:p>
        </p:txBody>
      </p:sp>
    </p:spTree>
  </p:cSld>
  <p:clrMapOvr>
    <a:masterClrMapping/>
  </p:clrMapOvr>
  <p:transition spd="med">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1026" name="Picture 2" descr="Image result for can we trust the bible"/>
          <p:cNvPicPr>
            <a:picLocks noChangeAspect="1" noChangeArrowheads="1"/>
          </p:cNvPicPr>
          <p:nvPr/>
        </p:nvPicPr>
        <p:blipFill>
          <a:blip r:embed="rId3" cstate="print">
            <a:grayscl/>
          </a:blip>
          <a:srcRect/>
          <a:stretch>
            <a:fillRect/>
          </a:stretch>
        </p:blipFill>
        <p:spPr bwMode="auto">
          <a:xfrm>
            <a:off x="533400" y="1600200"/>
            <a:ext cx="8134350" cy="3324226"/>
          </a:xfrm>
          <a:prstGeom prst="rect">
            <a:avLst/>
          </a:prstGeom>
          <a:noFill/>
          <a:effectLst>
            <a:glow rad="101600">
              <a:srgbClr val="EEB000">
                <a:alpha val="60000"/>
              </a:srgbClr>
            </a:glow>
          </a:effectLst>
        </p:spPr>
      </p:pic>
    </p:spTree>
  </p:cSld>
  <p:clrMapOvr>
    <a:masterClrMapping/>
  </p:clrMapOvr>
  <p:transition spd="med">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4" name="TextBox 3"/>
          <p:cNvSpPr txBox="1"/>
          <p:nvPr/>
        </p:nvSpPr>
        <p:spPr>
          <a:xfrm>
            <a:off x="152400" y="948690"/>
            <a:ext cx="8839200" cy="5909310"/>
          </a:xfrm>
          <a:prstGeom prst="rect">
            <a:avLst/>
          </a:prstGeom>
          <a:solidFill>
            <a:schemeClr val="bg1">
              <a:lumMod val="50000"/>
              <a:alpha val="40000"/>
            </a:schemeClr>
          </a:solidFill>
        </p:spPr>
        <p:txBody>
          <a:bodyPr wrap="square" rtlCol="0">
            <a:spAutoFit/>
          </a:bodyPr>
          <a:lstStyle/>
          <a:p>
            <a:pPr algn="just"/>
            <a:r>
              <a:rPr lang="en-US" sz="5400" dirty="0" smtClean="0">
                <a:ln>
                  <a:solidFill>
                    <a:schemeClr val="tx1"/>
                  </a:solidFill>
                </a:ln>
                <a:solidFill>
                  <a:schemeClr val="bg1"/>
                </a:solidFill>
                <a:effectLst>
                  <a:glow rad="101600">
                    <a:schemeClr val="tx1">
                      <a:alpha val="60000"/>
                    </a:schemeClr>
                  </a:glow>
                </a:effectLst>
                <a:latin typeface="Arial Narrow" pitchFamily="34" charset="0"/>
              </a:rPr>
              <a:t>“Every writing is God-breathed, and profitable for teaching, for conviction, for setting aright, for instruction that is in righteousness, that the man of God may be fitted-for every good work having been completed.” </a:t>
            </a:r>
            <a:r>
              <a:rPr lang="en-US" sz="4400" dirty="0" smtClean="0">
                <a:ln>
                  <a:solidFill>
                    <a:schemeClr val="tx1"/>
                  </a:solidFill>
                </a:ln>
                <a:solidFill>
                  <a:schemeClr val="bg1"/>
                </a:solidFill>
                <a:effectLst>
                  <a:glow rad="101600">
                    <a:schemeClr val="tx1">
                      <a:alpha val="60000"/>
                    </a:schemeClr>
                  </a:glow>
                </a:effectLst>
                <a:latin typeface="Arial Narrow" pitchFamily="34" charset="0"/>
              </a:rPr>
              <a:t>IITim.3:16-17 YLT</a:t>
            </a:r>
            <a:endParaRPr lang="en-US" sz="5400" dirty="0">
              <a:ln>
                <a:solidFill>
                  <a:schemeClr val="tx1"/>
                </a:solidFill>
              </a:ln>
              <a:solidFill>
                <a:schemeClr val="bg1"/>
              </a:solidFill>
              <a:effectLst>
                <a:glow rad="101600">
                  <a:schemeClr val="tx1">
                    <a:alpha val="60000"/>
                  </a:schemeClr>
                </a:glow>
              </a:effectLst>
              <a:latin typeface="Arial Narrow" pitchFamily="34" charset="0"/>
            </a:endParaRPr>
          </a:p>
        </p:txBody>
      </p:sp>
      <p:sp>
        <p:nvSpPr>
          <p:cNvPr id="5" name="TextBox 4"/>
          <p:cNvSpPr txBox="1"/>
          <p:nvPr/>
        </p:nvSpPr>
        <p:spPr>
          <a:xfrm>
            <a:off x="762000" y="0"/>
            <a:ext cx="7620000" cy="923330"/>
          </a:xfrm>
          <a:prstGeom prst="rect">
            <a:avLst/>
          </a:prstGeom>
          <a:solidFill>
            <a:schemeClr val="bg1">
              <a:alpha val="25000"/>
            </a:schemeClr>
          </a:solidFill>
        </p:spPr>
        <p:txBody>
          <a:bodyPr wrap="square" rtlCol="0">
            <a:spAutoFit/>
          </a:bodyPr>
          <a:lstStyle/>
          <a:p>
            <a:pPr algn="ctr"/>
            <a:r>
              <a:rPr lang="en-US" sz="5400" dirty="0" smtClean="0">
                <a:ln>
                  <a:solidFill>
                    <a:sysClr val="windowText" lastClr="000000"/>
                  </a:solidFill>
                </a:ln>
                <a:solidFill>
                  <a:schemeClr val="bg1">
                    <a:lumMod val="85000"/>
                  </a:schemeClr>
                </a:solidFill>
                <a:effectLst>
                  <a:glow rad="101600">
                    <a:schemeClr val="tx1">
                      <a:alpha val="60000"/>
                    </a:schemeClr>
                  </a:glow>
                </a:effectLst>
                <a:latin typeface="Arial Narrow" pitchFamily="34" charset="0"/>
              </a:rPr>
              <a:t>The Bible Claims</a:t>
            </a:r>
          </a:p>
        </p:txBody>
      </p:sp>
    </p:spTree>
  </p:cSld>
  <p:clrMapOvr>
    <a:masterClrMapping/>
  </p:clrMapOvr>
  <p:transition spd="med">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4" name="TextBox 3"/>
          <p:cNvSpPr txBox="1"/>
          <p:nvPr/>
        </p:nvSpPr>
        <p:spPr>
          <a:xfrm>
            <a:off x="152400" y="948690"/>
            <a:ext cx="8839200" cy="5755422"/>
          </a:xfrm>
          <a:prstGeom prst="rect">
            <a:avLst/>
          </a:prstGeom>
          <a:solidFill>
            <a:schemeClr val="bg1">
              <a:lumMod val="50000"/>
              <a:alpha val="40000"/>
            </a:schemeClr>
          </a:solidFill>
        </p:spPr>
        <p:txBody>
          <a:bodyPr wrap="square" rtlCol="0">
            <a:spAutoFit/>
          </a:bodyPr>
          <a:lstStyle/>
          <a:p>
            <a:pPr algn="just"/>
            <a:r>
              <a:rPr lang="en-US" sz="5400" dirty="0" smtClean="0">
                <a:ln>
                  <a:solidFill>
                    <a:schemeClr val="tx1"/>
                  </a:solidFill>
                </a:ln>
                <a:solidFill>
                  <a:schemeClr val="bg1"/>
                </a:solidFill>
                <a:effectLst>
                  <a:glow rad="101600">
                    <a:schemeClr val="tx1">
                      <a:alpha val="60000"/>
                    </a:schemeClr>
                  </a:glow>
                </a:effectLst>
                <a:latin typeface="Arial Narrow" pitchFamily="34" charset="0"/>
              </a:rPr>
              <a:t>“Knowing this first, that no prophecy of scripture is of any private interpretation, for prophecy never came by the will of man, but holy men of God spoke as they were moved by the Holy Spirit.”</a:t>
            </a:r>
          </a:p>
          <a:p>
            <a:pPr algn="r"/>
            <a:r>
              <a:rPr lang="en-US" sz="4400" dirty="0" smtClean="0">
                <a:ln>
                  <a:solidFill>
                    <a:schemeClr val="tx1"/>
                  </a:solidFill>
                </a:ln>
                <a:solidFill>
                  <a:schemeClr val="bg1"/>
                </a:solidFill>
                <a:effectLst>
                  <a:glow rad="101600">
                    <a:schemeClr val="tx1">
                      <a:alpha val="60000"/>
                    </a:schemeClr>
                  </a:glow>
                </a:effectLst>
                <a:latin typeface="Arial Narrow" pitchFamily="34" charset="0"/>
              </a:rPr>
              <a:t>II Peter 1:20-21 NKJV</a:t>
            </a:r>
            <a:endParaRPr lang="en-US" sz="5400" dirty="0">
              <a:ln>
                <a:solidFill>
                  <a:schemeClr val="tx1"/>
                </a:solidFill>
              </a:ln>
              <a:solidFill>
                <a:schemeClr val="bg1"/>
              </a:solidFill>
              <a:effectLst>
                <a:glow rad="101600">
                  <a:schemeClr val="tx1">
                    <a:alpha val="60000"/>
                  </a:schemeClr>
                </a:glow>
              </a:effectLst>
              <a:latin typeface="Arial Narrow" pitchFamily="34" charset="0"/>
            </a:endParaRPr>
          </a:p>
        </p:txBody>
      </p:sp>
      <p:sp>
        <p:nvSpPr>
          <p:cNvPr id="5" name="TextBox 4"/>
          <p:cNvSpPr txBox="1"/>
          <p:nvPr/>
        </p:nvSpPr>
        <p:spPr>
          <a:xfrm>
            <a:off x="762000" y="0"/>
            <a:ext cx="7620000" cy="923330"/>
          </a:xfrm>
          <a:prstGeom prst="rect">
            <a:avLst/>
          </a:prstGeom>
          <a:solidFill>
            <a:schemeClr val="bg1">
              <a:alpha val="25000"/>
            </a:schemeClr>
          </a:solidFill>
        </p:spPr>
        <p:txBody>
          <a:bodyPr wrap="square" rtlCol="0">
            <a:spAutoFit/>
          </a:bodyPr>
          <a:lstStyle/>
          <a:p>
            <a:pPr algn="ctr"/>
            <a:r>
              <a:rPr lang="en-US" sz="5400" dirty="0" smtClean="0">
                <a:ln>
                  <a:solidFill>
                    <a:sysClr val="windowText" lastClr="000000"/>
                  </a:solidFill>
                </a:ln>
                <a:solidFill>
                  <a:schemeClr val="bg1">
                    <a:lumMod val="85000"/>
                  </a:schemeClr>
                </a:solidFill>
                <a:effectLst>
                  <a:glow rad="101600">
                    <a:schemeClr val="tx1">
                      <a:alpha val="60000"/>
                    </a:schemeClr>
                  </a:glow>
                </a:effectLst>
                <a:latin typeface="Arial Narrow" pitchFamily="34" charset="0"/>
              </a:rPr>
              <a:t>The Bible Claims</a:t>
            </a:r>
          </a:p>
        </p:txBody>
      </p:sp>
    </p:spTree>
  </p:cSld>
  <p:clrMapOvr>
    <a:masterClrMapping/>
  </p:clrMapOvr>
  <p:transition spd="med">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4" name="TextBox 3"/>
          <p:cNvSpPr txBox="1"/>
          <p:nvPr/>
        </p:nvSpPr>
        <p:spPr>
          <a:xfrm>
            <a:off x="152400" y="228600"/>
            <a:ext cx="8839200" cy="4616648"/>
          </a:xfrm>
          <a:prstGeom prst="rect">
            <a:avLst/>
          </a:prstGeom>
          <a:solidFill>
            <a:schemeClr val="bg1">
              <a:alpha val="25000"/>
            </a:schemeClr>
          </a:solidFill>
        </p:spPr>
        <p:txBody>
          <a:bodyPr wrap="square" rtlCol="0">
            <a:spAutoFit/>
          </a:bodyPr>
          <a:lstStyle/>
          <a:p>
            <a:r>
              <a:rPr lang="en-US" sz="5400" dirty="0" smtClean="0">
                <a:ln>
                  <a:solidFill>
                    <a:sysClr val="windowText" lastClr="000000"/>
                  </a:solidFill>
                </a:ln>
                <a:solidFill>
                  <a:schemeClr val="bg1">
                    <a:lumMod val="85000"/>
                  </a:schemeClr>
                </a:solidFill>
                <a:effectLst>
                  <a:glow rad="101600">
                    <a:srgbClr val="EEB000">
                      <a:alpha val="60000"/>
                    </a:srgbClr>
                  </a:glow>
                </a:effectLst>
                <a:latin typeface="Arial Narrow" pitchFamily="34" charset="0"/>
              </a:rPr>
              <a:t>How Do We Know:</a:t>
            </a:r>
          </a:p>
          <a:p>
            <a:pPr>
              <a:buFont typeface="Wingdings" pitchFamily="2" charset="2"/>
              <a:buChar char="§"/>
            </a:pPr>
            <a:r>
              <a:rPr lang="en-US" sz="4800" dirty="0">
                <a:effectLst>
                  <a:glow rad="101600">
                    <a:srgbClr val="EEB000">
                      <a:alpha val="60000"/>
                    </a:srgbClr>
                  </a:glow>
                </a:effectLst>
                <a:latin typeface="Arial Narrow" pitchFamily="34" charset="0"/>
              </a:rPr>
              <a:t> </a:t>
            </a:r>
            <a:r>
              <a:rPr lang="en-US" sz="4800" dirty="0" smtClean="0">
                <a:effectLst>
                  <a:glow rad="101600">
                    <a:srgbClr val="EEB000">
                      <a:alpha val="60000"/>
                    </a:srgbClr>
                  </a:glow>
                </a:effectLst>
                <a:latin typeface="Arial Narrow" pitchFamily="34" charset="0"/>
              </a:rPr>
              <a:t>What we have today is what was originally penned?</a:t>
            </a:r>
          </a:p>
          <a:p>
            <a:pPr>
              <a:buFont typeface="Wingdings" pitchFamily="2" charset="2"/>
              <a:buChar char="§"/>
            </a:pPr>
            <a:r>
              <a:rPr lang="en-US" sz="4800" dirty="0">
                <a:effectLst>
                  <a:glow rad="101600">
                    <a:srgbClr val="EEB000">
                      <a:alpha val="60000"/>
                    </a:srgbClr>
                  </a:glow>
                </a:effectLst>
                <a:latin typeface="Arial Narrow" pitchFamily="34" charset="0"/>
              </a:rPr>
              <a:t> </a:t>
            </a:r>
            <a:r>
              <a:rPr lang="en-US" sz="4800" dirty="0" smtClean="0">
                <a:effectLst>
                  <a:glow rad="101600">
                    <a:srgbClr val="EEB000">
                      <a:alpha val="60000"/>
                    </a:srgbClr>
                  </a:glow>
                </a:effectLst>
                <a:latin typeface="Arial Narrow" pitchFamily="34" charset="0"/>
              </a:rPr>
              <a:t>That there aren’t significant errors?</a:t>
            </a:r>
          </a:p>
          <a:p>
            <a:pPr>
              <a:buFont typeface="Wingdings" pitchFamily="2" charset="2"/>
              <a:buChar char="§"/>
            </a:pPr>
            <a:r>
              <a:rPr lang="en-US" sz="4800" dirty="0">
                <a:effectLst>
                  <a:glow rad="101600">
                    <a:srgbClr val="EEB000">
                      <a:alpha val="60000"/>
                    </a:srgbClr>
                  </a:glow>
                </a:effectLst>
                <a:latin typeface="Arial Narrow" pitchFamily="34" charset="0"/>
              </a:rPr>
              <a:t> </a:t>
            </a:r>
            <a:r>
              <a:rPr lang="en-US" sz="4800" dirty="0" smtClean="0">
                <a:effectLst>
                  <a:glow rad="101600">
                    <a:srgbClr val="EEB000">
                      <a:alpha val="60000"/>
                    </a:srgbClr>
                  </a:glow>
                </a:effectLst>
                <a:latin typeface="Arial Narrow" pitchFamily="34" charset="0"/>
              </a:rPr>
              <a:t>There hasn’t been some secret collusion to modify our text?</a:t>
            </a:r>
          </a:p>
        </p:txBody>
      </p:sp>
    </p:spTree>
  </p:cSld>
  <p:clrMapOvr>
    <a:masterClrMapping/>
  </p:clrMapOvr>
  <p:transition spd="med">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22530" name="Picture 2"/>
          <p:cNvPicPr>
            <a:picLocks noChangeAspect="1" noChangeArrowheads="1"/>
          </p:cNvPicPr>
          <p:nvPr/>
        </p:nvPicPr>
        <p:blipFill>
          <a:blip r:embed="rId4" cstate="print">
            <a:duotone>
              <a:prstClr val="black"/>
              <a:srgbClr val="D9C3A5">
                <a:tint val="50000"/>
                <a:satMod val="180000"/>
              </a:srgbClr>
            </a:duotone>
          </a:blip>
          <a:srcRect/>
          <a:stretch>
            <a:fillRect/>
          </a:stretch>
        </p:blipFill>
        <p:spPr bwMode="auto">
          <a:xfrm>
            <a:off x="228600" y="152400"/>
            <a:ext cx="1828800" cy="1894114"/>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990600" y="533400"/>
            <a:ext cx="7620000" cy="5355312"/>
          </a:xfrm>
          <a:prstGeom prst="rect">
            <a:avLst/>
          </a:prstGeom>
          <a:noFill/>
        </p:spPr>
        <p:txBody>
          <a:bodyPr wrap="square" rtlCol="0">
            <a:spAutoFit/>
          </a:bodyPr>
          <a:lstStyle/>
          <a:p>
            <a:pPr algn="just"/>
            <a:r>
              <a:rPr lang="en-US" sz="5400" dirty="0" smtClean="0">
                <a:ln>
                  <a:solidFill>
                    <a:sysClr val="windowText" lastClr="000000"/>
                  </a:solidFill>
                </a:ln>
                <a:solidFill>
                  <a:schemeClr val="bg1"/>
                </a:solidFill>
                <a:effectLst>
                  <a:glow rad="101600">
                    <a:schemeClr val="tx1">
                      <a:alpha val="60000"/>
                    </a:schemeClr>
                  </a:glow>
                </a:effectLst>
                <a:latin typeface="Arial Narrow" pitchFamily="34" charset="0"/>
              </a:rPr>
              <a:t>“Mormons believe that the Book of Mormon, unlike the Bible, was translated correctly and is the unaltered word of God.” </a:t>
            </a:r>
            <a:r>
              <a:rPr lang="en-US" sz="3600" i="1" dirty="0" smtClean="0">
                <a:ln>
                  <a:solidFill>
                    <a:sysClr val="windowText" lastClr="000000"/>
                  </a:solidFill>
                </a:ln>
                <a:solidFill>
                  <a:schemeClr val="bg1"/>
                </a:solidFill>
                <a:effectLst>
                  <a:glow rad="101600">
                    <a:schemeClr val="tx1">
                      <a:alpha val="60000"/>
                    </a:schemeClr>
                  </a:glow>
                </a:effectLst>
                <a:latin typeface="Arial Narrow" pitchFamily="34" charset="0"/>
              </a:rPr>
              <a:t>–The Holy Books of the Church of Christ of Latter Day Saints BBC News Article</a:t>
            </a:r>
            <a:endParaRPr lang="en-US" sz="5400" i="1" dirty="0" smtClean="0">
              <a:ln>
                <a:solidFill>
                  <a:sysClr val="windowText" lastClr="000000"/>
                </a:solidFill>
              </a:ln>
              <a:solidFill>
                <a:schemeClr val="bg1"/>
              </a:solidFill>
              <a:effectLst>
                <a:glow rad="101600">
                  <a:schemeClr val="tx1">
                    <a:alpha val="60000"/>
                  </a:schemeClr>
                </a:glow>
              </a:effectLst>
              <a:latin typeface="Arial Narrow" pitchFamily="34" charset="0"/>
            </a:endParaRPr>
          </a:p>
        </p:txBody>
      </p:sp>
    </p:spTree>
  </p:cSld>
  <p:clrMapOvr>
    <a:masterClrMapping/>
  </p:clrMapOvr>
  <p:transition spd="med">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23554" name="Picture 2"/>
          <p:cNvPicPr>
            <a:picLocks noChangeAspect="1" noChangeArrowheads="1"/>
          </p:cNvPicPr>
          <p:nvPr/>
        </p:nvPicPr>
        <p:blipFill>
          <a:blip r:embed="rId4" cstate="print">
            <a:duotone>
              <a:prstClr val="black"/>
              <a:srgbClr val="D9C3A5">
                <a:tint val="50000"/>
                <a:satMod val="180000"/>
              </a:srgbClr>
            </a:duotone>
            <a:lum bright="10000"/>
          </a:blip>
          <a:srcRect/>
          <a:stretch>
            <a:fillRect/>
          </a:stretch>
        </p:blipFill>
        <p:spPr bwMode="auto">
          <a:xfrm>
            <a:off x="228601" y="152400"/>
            <a:ext cx="1828799" cy="1828800"/>
          </a:xfrm>
          <a:prstGeom prst="rect">
            <a:avLst/>
          </a:prstGeom>
          <a:noFill/>
          <a:ln w="9525">
            <a:noFill/>
            <a:miter lim="800000"/>
            <a:headEnd/>
            <a:tailEnd/>
          </a:ln>
        </p:spPr>
      </p:pic>
      <p:sp>
        <p:nvSpPr>
          <p:cNvPr id="4" name="TextBox 3"/>
          <p:cNvSpPr txBox="1"/>
          <p:nvPr/>
        </p:nvSpPr>
        <p:spPr>
          <a:xfrm>
            <a:off x="990600" y="0"/>
            <a:ext cx="7620000" cy="6863417"/>
          </a:xfrm>
          <a:prstGeom prst="rect">
            <a:avLst/>
          </a:prstGeom>
          <a:noFill/>
        </p:spPr>
        <p:txBody>
          <a:bodyPr wrap="square" rtlCol="0">
            <a:spAutoFit/>
          </a:bodyPr>
          <a:lstStyle/>
          <a:p>
            <a:pPr algn="just"/>
            <a:r>
              <a:rPr lang="en-US" sz="4400" dirty="0" smtClean="0">
                <a:ln>
                  <a:solidFill>
                    <a:sysClr val="windowText" lastClr="000000"/>
                  </a:solidFill>
                </a:ln>
                <a:solidFill>
                  <a:schemeClr val="bg1"/>
                </a:solidFill>
                <a:effectLst>
                  <a:glow rad="101600">
                    <a:schemeClr val="tx1">
                      <a:alpha val="60000"/>
                    </a:schemeClr>
                  </a:glow>
                </a:effectLst>
                <a:latin typeface="Arial Narrow" pitchFamily="34" charset="0"/>
              </a:rPr>
              <a:t>“Muslims understand the Quran’s versions to be witness accounts from an omnipotent God.  As such, Muslims generally hold that the earlier versions are distorted through flawed processes of transmission and interpretation, and understand the Quran’s versions to be more accurate to the actual events.” -Wikipedia</a:t>
            </a:r>
            <a:endParaRPr lang="en-US" sz="4400" i="1" dirty="0" smtClean="0">
              <a:ln>
                <a:solidFill>
                  <a:sysClr val="windowText" lastClr="000000"/>
                </a:solidFill>
              </a:ln>
              <a:solidFill>
                <a:schemeClr val="bg1"/>
              </a:solidFill>
              <a:effectLst>
                <a:glow rad="101600">
                  <a:schemeClr val="tx1">
                    <a:alpha val="60000"/>
                  </a:schemeClr>
                </a:glow>
              </a:effectLst>
              <a:latin typeface="Arial Narrow" pitchFamily="34" charset="0"/>
            </a:endParaRPr>
          </a:p>
        </p:txBody>
      </p:sp>
    </p:spTree>
  </p:cSld>
  <p:clrMapOvr>
    <a:masterClrMapping/>
  </p:clrMapOvr>
  <p:transition spd="med">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4" name="TextBox 3"/>
          <p:cNvSpPr txBox="1"/>
          <p:nvPr/>
        </p:nvSpPr>
        <p:spPr>
          <a:xfrm>
            <a:off x="4876800" y="2076271"/>
            <a:ext cx="4648200" cy="1200329"/>
          </a:xfrm>
          <a:prstGeom prst="rect">
            <a:avLst/>
          </a:prstGeom>
          <a:noFill/>
        </p:spPr>
        <p:txBody>
          <a:bodyPr wrap="square" rtlCol="0">
            <a:spAutoFit/>
          </a:bodyPr>
          <a:lstStyle/>
          <a:p>
            <a:pPr algn="ctr"/>
            <a:r>
              <a:rPr lang="en-US" sz="3600" dirty="0" smtClean="0">
                <a:ln>
                  <a:solidFill>
                    <a:sysClr val="windowText" lastClr="000000"/>
                  </a:solidFill>
                </a:ln>
                <a:solidFill>
                  <a:schemeClr val="bg1">
                    <a:lumMod val="85000"/>
                  </a:schemeClr>
                </a:solidFill>
                <a:effectLst>
                  <a:glow rad="101600">
                    <a:srgbClr val="EEB000">
                      <a:alpha val="60000"/>
                    </a:srgbClr>
                  </a:glow>
                </a:effectLst>
                <a:latin typeface="Arial Narrow" pitchFamily="34" charset="0"/>
              </a:rPr>
              <a:t>What’s Thinking Man Thinking About?</a:t>
            </a:r>
          </a:p>
        </p:txBody>
      </p:sp>
      <p:pic>
        <p:nvPicPr>
          <p:cNvPr id="21506" name="Picture 2" descr="Image result for thinking man clipart"/>
          <p:cNvPicPr>
            <a:picLocks noChangeAspect="1" noChangeArrowheads="1"/>
          </p:cNvPicPr>
          <p:nvPr/>
        </p:nvPicPr>
        <p:blipFill>
          <a:blip r:embed="rId4" cstate="print">
            <a:duotone>
              <a:prstClr val="black"/>
              <a:srgbClr val="CC9900">
                <a:tint val="45000"/>
                <a:satMod val="400000"/>
              </a:srgbClr>
            </a:duotone>
          </a:blip>
          <a:srcRect/>
          <a:stretch>
            <a:fillRect/>
          </a:stretch>
        </p:blipFill>
        <p:spPr bwMode="auto">
          <a:xfrm>
            <a:off x="6826577" y="3810000"/>
            <a:ext cx="2317423" cy="3048000"/>
          </a:xfrm>
          <a:prstGeom prst="rect">
            <a:avLst/>
          </a:prstGeom>
          <a:noFill/>
          <a:effectLst>
            <a:outerShdw blurRad="152400" dist="38100" dir="8100000" algn="tr" rotWithShape="0">
              <a:srgbClr val="CC9900">
                <a:alpha val="88000"/>
              </a:srgbClr>
            </a:outerShdw>
          </a:effectLst>
        </p:spPr>
      </p:pic>
      <p:sp>
        <p:nvSpPr>
          <p:cNvPr id="6" name="Cloud Callout 5"/>
          <p:cNvSpPr/>
          <p:nvPr/>
        </p:nvSpPr>
        <p:spPr>
          <a:xfrm>
            <a:off x="228600" y="0"/>
            <a:ext cx="5867400" cy="6858000"/>
          </a:xfrm>
          <a:prstGeom prst="cloudCallout">
            <a:avLst>
              <a:gd name="adj1" fmla="val 66485"/>
              <a:gd name="adj2" fmla="val 2906"/>
            </a:avLst>
          </a:prstGeom>
          <a:solidFill>
            <a:schemeClr val="bg1">
              <a:alpha val="75000"/>
            </a:schemeClr>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ysClr val="windowText" lastClr="000000"/>
                </a:solidFill>
                <a:effectLst>
                  <a:glow rad="101600">
                    <a:srgbClr val="CC9900">
                      <a:alpha val="60000"/>
                    </a:srgbClr>
                  </a:glow>
                </a:effectLst>
              </a:rPr>
              <a:t>The earlier book shows the later books to be wrong, when the earlier one is written by 40 different men, over 1500 years, was witnessed by many and is still consistent.</a:t>
            </a:r>
            <a:br>
              <a:rPr lang="en-US" sz="2800" b="1" dirty="0" smtClean="0">
                <a:solidFill>
                  <a:sysClr val="windowText" lastClr="000000"/>
                </a:solidFill>
                <a:effectLst>
                  <a:glow rad="101600">
                    <a:srgbClr val="CC9900">
                      <a:alpha val="60000"/>
                    </a:srgbClr>
                  </a:glow>
                </a:effectLst>
              </a:rPr>
            </a:br>
            <a:r>
              <a:rPr lang="en-US" sz="3600" b="1" dirty="0" smtClean="0">
                <a:ln>
                  <a:solidFill>
                    <a:schemeClr val="tx1"/>
                  </a:solidFill>
                </a:ln>
                <a:solidFill>
                  <a:srgbClr val="FFFF00"/>
                </a:solidFill>
                <a:effectLst>
                  <a:glow rad="101600">
                    <a:srgbClr val="FF0000">
                      <a:alpha val="60000"/>
                    </a:srgbClr>
                  </a:glow>
                </a:effectLst>
              </a:rPr>
              <a:t>Where are all the witnesses for the Quran or the Book of Mormon?</a:t>
            </a:r>
            <a:endParaRPr lang="en-US" sz="2800" b="1" dirty="0">
              <a:ln>
                <a:solidFill>
                  <a:schemeClr val="tx1"/>
                </a:solidFill>
              </a:ln>
              <a:solidFill>
                <a:srgbClr val="FFFF00"/>
              </a:solidFill>
              <a:effectLst>
                <a:glow rad="101600">
                  <a:srgbClr val="FF0000">
                    <a:alpha val="60000"/>
                  </a:srgbClr>
                </a:glow>
              </a:effectLst>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down)">
                                      <p:cBhvr>
                                        <p:cTn id="7" dur="500"/>
                                        <p:tgtEl>
                                          <p:spTgt spid="6">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down)">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4" name="TextBox 3"/>
          <p:cNvSpPr txBox="1"/>
          <p:nvPr/>
        </p:nvSpPr>
        <p:spPr>
          <a:xfrm>
            <a:off x="228600" y="228600"/>
            <a:ext cx="8382000" cy="1754326"/>
          </a:xfrm>
          <a:prstGeom prst="rect">
            <a:avLst/>
          </a:prstGeom>
          <a:solidFill>
            <a:schemeClr val="bg1">
              <a:alpha val="25000"/>
            </a:schemeClr>
          </a:solidFill>
        </p:spPr>
        <p:txBody>
          <a:bodyPr wrap="square" rtlCol="0">
            <a:spAutoFit/>
          </a:bodyPr>
          <a:lstStyle/>
          <a:p>
            <a:r>
              <a:rPr lang="en-US" sz="5400" dirty="0" smtClean="0">
                <a:ln>
                  <a:solidFill>
                    <a:sysClr val="windowText" lastClr="000000"/>
                  </a:solidFill>
                </a:ln>
                <a:solidFill>
                  <a:schemeClr val="bg1">
                    <a:lumMod val="85000"/>
                  </a:schemeClr>
                </a:solidFill>
                <a:effectLst>
                  <a:glow rad="101600">
                    <a:srgbClr val="EEB000">
                      <a:alpha val="60000"/>
                    </a:srgbClr>
                  </a:glow>
                </a:effectLst>
                <a:latin typeface="Arial Narrow" pitchFamily="34" charset="0"/>
              </a:rPr>
              <a:t>Verifying Ancient Texts</a:t>
            </a:r>
          </a:p>
          <a:p>
            <a:pPr>
              <a:buFont typeface="Wingdings" pitchFamily="2" charset="2"/>
              <a:buChar char="§"/>
            </a:pPr>
            <a:r>
              <a:rPr lang="en-US" sz="5400" dirty="0">
                <a:effectLst>
                  <a:glow rad="101600">
                    <a:srgbClr val="EEB000">
                      <a:alpha val="60000"/>
                    </a:srgbClr>
                  </a:glow>
                </a:effectLst>
                <a:latin typeface="Arial Narrow" pitchFamily="34" charset="0"/>
              </a:rPr>
              <a:t> </a:t>
            </a:r>
            <a:r>
              <a:rPr lang="en-US" sz="5400" dirty="0" smtClean="0">
                <a:effectLst>
                  <a:glow rad="101600">
                    <a:srgbClr val="EEB000">
                      <a:alpha val="60000"/>
                    </a:srgbClr>
                  </a:glow>
                </a:effectLst>
                <a:latin typeface="Arial Narrow" pitchFamily="34" charset="0"/>
              </a:rPr>
              <a:t>How Many Copies Exist?</a:t>
            </a:r>
          </a:p>
        </p:txBody>
      </p:sp>
      <p:sp>
        <p:nvSpPr>
          <p:cNvPr id="5" name="TextBox 4"/>
          <p:cNvSpPr txBox="1"/>
          <p:nvPr/>
        </p:nvSpPr>
        <p:spPr>
          <a:xfrm>
            <a:off x="152400" y="2131874"/>
            <a:ext cx="8763000" cy="3416320"/>
          </a:xfrm>
          <a:prstGeom prst="rect">
            <a:avLst/>
          </a:prstGeom>
          <a:solidFill>
            <a:schemeClr val="bg1">
              <a:alpha val="25000"/>
            </a:schemeClr>
          </a:solidFill>
        </p:spPr>
        <p:txBody>
          <a:bodyPr wrap="square" rtlCol="0">
            <a:spAutoFit/>
          </a:bodyPr>
          <a:lstStyle/>
          <a:p>
            <a:pPr algn="ctr"/>
            <a:r>
              <a:rPr lang="en-US" sz="5400" dirty="0" smtClean="0">
                <a:ln>
                  <a:solidFill>
                    <a:sysClr val="windowText" lastClr="000000"/>
                  </a:solidFill>
                </a:ln>
                <a:solidFill>
                  <a:schemeClr val="bg1">
                    <a:lumMod val="85000"/>
                  </a:schemeClr>
                </a:solidFill>
                <a:effectLst>
                  <a:glow rad="101600">
                    <a:schemeClr val="tx1">
                      <a:alpha val="60000"/>
                    </a:schemeClr>
                  </a:glow>
                </a:effectLst>
                <a:latin typeface="Arial Narrow" pitchFamily="34" charset="0"/>
              </a:rPr>
              <a:t>The more copies, the more comparisons we can make to find ‘slips of the pen’ by those making the copies.</a:t>
            </a: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bg/>
                                          </p:spTgt>
                                        </p:tgtEl>
                                        <p:attrNameLst>
                                          <p:attrName>style.visibility</p:attrName>
                                        </p:attrNameLst>
                                      </p:cBhvr>
                                      <p:to>
                                        <p:strVal val="visible"/>
                                      </p:to>
                                    </p:set>
                                    <p:animEffect transition="in" filter="fade">
                                      <p:cBhvr>
                                        <p:cTn id="22" dur="2000"/>
                                        <p:tgtEl>
                                          <p:spTgt spid="5">
                                            <p:bg/>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5" name="TextBox 4"/>
          <p:cNvSpPr txBox="1"/>
          <p:nvPr/>
        </p:nvSpPr>
        <p:spPr>
          <a:xfrm>
            <a:off x="381000" y="-76200"/>
            <a:ext cx="8382000" cy="923330"/>
          </a:xfrm>
          <a:prstGeom prst="rect">
            <a:avLst/>
          </a:prstGeom>
          <a:solidFill>
            <a:schemeClr val="bg1">
              <a:alpha val="25000"/>
            </a:schemeClr>
          </a:solidFill>
        </p:spPr>
        <p:txBody>
          <a:bodyPr wrap="square" rtlCol="0">
            <a:spAutoFit/>
          </a:bodyPr>
          <a:lstStyle/>
          <a:p>
            <a:pPr algn="ctr"/>
            <a:r>
              <a:rPr lang="en-US" sz="5400" dirty="0" smtClean="0">
                <a:ln>
                  <a:solidFill>
                    <a:sysClr val="windowText" lastClr="000000"/>
                  </a:solidFill>
                </a:ln>
                <a:solidFill>
                  <a:schemeClr val="bg1">
                    <a:lumMod val="85000"/>
                  </a:schemeClr>
                </a:solidFill>
                <a:effectLst>
                  <a:glow rad="101600">
                    <a:srgbClr val="EEB000">
                      <a:alpha val="60000"/>
                    </a:srgbClr>
                  </a:glow>
                </a:effectLst>
                <a:latin typeface="Arial Narrow" pitchFamily="34" charset="0"/>
              </a:rPr>
              <a:t>Other Ancient Documents</a:t>
            </a:r>
            <a:endParaRPr lang="en-US" sz="5400" dirty="0" smtClean="0">
              <a:effectLst>
                <a:glow rad="101600">
                  <a:srgbClr val="EEB000">
                    <a:alpha val="60000"/>
                  </a:srgbClr>
                </a:glow>
              </a:effectLst>
              <a:latin typeface="Arial Narrow" pitchFamily="34" charset="0"/>
            </a:endParaRPr>
          </a:p>
        </p:txBody>
      </p:sp>
      <p:sp>
        <p:nvSpPr>
          <p:cNvPr id="4" name="TextBox 3"/>
          <p:cNvSpPr txBox="1"/>
          <p:nvPr/>
        </p:nvSpPr>
        <p:spPr>
          <a:xfrm>
            <a:off x="266700" y="841712"/>
            <a:ext cx="8610600" cy="5940088"/>
          </a:xfrm>
          <a:prstGeom prst="rect">
            <a:avLst/>
          </a:prstGeom>
          <a:solidFill>
            <a:schemeClr val="tx1">
              <a:alpha val="40000"/>
            </a:schemeClr>
          </a:solidFill>
        </p:spPr>
        <p:txBody>
          <a:bodyPr wrap="square" rtlCol="0">
            <a:spAutoFit/>
          </a:bodyPr>
          <a:lstStyle/>
          <a:p>
            <a:r>
              <a:rPr lang="en-US" sz="3600" b="1" dirty="0" smtClean="0">
                <a:solidFill>
                  <a:schemeClr val="bg1"/>
                </a:solidFill>
                <a:effectLst/>
                <a:latin typeface="Arial Narrow" pitchFamily="34" charset="0"/>
              </a:rPr>
              <a:t> The Annals of Tacitus</a:t>
            </a:r>
            <a:r>
              <a:rPr lang="en-US" sz="3600" dirty="0" smtClean="0">
                <a:solidFill>
                  <a:schemeClr val="bg1"/>
                </a:solidFill>
                <a:effectLst/>
                <a:latin typeface="Arial Narrow" pitchFamily="34" charset="0"/>
              </a:rPr>
              <a:t>, a Roman historian – </a:t>
            </a:r>
            <a:r>
              <a:rPr lang="en-US" sz="3600" b="1" dirty="0" smtClean="0">
                <a:solidFill>
                  <a:schemeClr val="bg1"/>
                </a:solidFill>
                <a:effectLst/>
                <a:latin typeface="Arial Narrow" pitchFamily="34" charset="0"/>
              </a:rPr>
              <a:t>2</a:t>
            </a:r>
            <a:r>
              <a:rPr lang="en-US" sz="3600" dirty="0" smtClean="0">
                <a:solidFill>
                  <a:schemeClr val="bg1"/>
                </a:solidFill>
                <a:effectLst/>
                <a:latin typeface="Arial Narrow" pitchFamily="34" charset="0"/>
              </a:rPr>
              <a:t> copies</a:t>
            </a:r>
          </a:p>
          <a:p>
            <a:r>
              <a:rPr lang="en-US" sz="3600" dirty="0" smtClean="0">
                <a:solidFill>
                  <a:schemeClr val="bg1"/>
                </a:solidFill>
                <a:effectLst/>
                <a:latin typeface="Arial Narrow" pitchFamily="34" charset="0"/>
              </a:rPr>
              <a:t> </a:t>
            </a:r>
            <a:r>
              <a:rPr lang="en-US" sz="3600" b="1" dirty="0" smtClean="0">
                <a:solidFill>
                  <a:schemeClr val="bg1"/>
                </a:solidFill>
                <a:effectLst/>
                <a:latin typeface="Arial Narrow" pitchFamily="34" charset="0"/>
              </a:rPr>
              <a:t>The writings of Plato </a:t>
            </a:r>
            <a:r>
              <a:rPr lang="en-US" sz="3600" dirty="0" smtClean="0">
                <a:solidFill>
                  <a:schemeClr val="bg1"/>
                </a:solidFill>
                <a:effectLst/>
                <a:latin typeface="Arial Narrow" pitchFamily="34" charset="0"/>
              </a:rPr>
              <a:t>– only </a:t>
            </a:r>
            <a:r>
              <a:rPr lang="en-US" sz="3600" b="1" dirty="0" smtClean="0">
                <a:solidFill>
                  <a:schemeClr val="bg1"/>
                </a:solidFill>
                <a:effectLst/>
                <a:latin typeface="Arial Narrow" pitchFamily="34" charset="0"/>
              </a:rPr>
              <a:t>7</a:t>
            </a:r>
          </a:p>
          <a:p>
            <a:r>
              <a:rPr lang="en-US" sz="3600" dirty="0" smtClean="0">
                <a:solidFill>
                  <a:schemeClr val="bg1"/>
                </a:solidFill>
                <a:effectLst/>
                <a:latin typeface="Arial Narrow" pitchFamily="34" charset="0"/>
              </a:rPr>
              <a:t> </a:t>
            </a:r>
            <a:r>
              <a:rPr lang="en-US" sz="3600" b="1" dirty="0" smtClean="0">
                <a:solidFill>
                  <a:schemeClr val="bg1"/>
                </a:solidFill>
                <a:effectLst/>
                <a:latin typeface="Arial Narrow" pitchFamily="34" charset="0"/>
              </a:rPr>
              <a:t>The writings of Herodotus </a:t>
            </a:r>
            <a:r>
              <a:rPr lang="en-US" sz="3600" dirty="0" smtClean="0">
                <a:solidFill>
                  <a:schemeClr val="bg1"/>
                </a:solidFill>
                <a:effectLst/>
                <a:latin typeface="Arial Narrow" pitchFamily="34" charset="0"/>
              </a:rPr>
              <a:t>– only </a:t>
            </a:r>
            <a:r>
              <a:rPr lang="en-US" sz="3600" b="1" dirty="0" smtClean="0">
                <a:solidFill>
                  <a:schemeClr val="bg1"/>
                </a:solidFill>
                <a:effectLst/>
                <a:latin typeface="Arial Narrow" pitchFamily="34" charset="0"/>
              </a:rPr>
              <a:t>8</a:t>
            </a:r>
          </a:p>
          <a:p>
            <a:r>
              <a:rPr lang="en-US" sz="3600" b="1" dirty="0" smtClean="0">
                <a:solidFill>
                  <a:schemeClr val="bg1"/>
                </a:solidFill>
                <a:effectLst/>
                <a:latin typeface="Arial Narrow" pitchFamily="34" charset="0"/>
              </a:rPr>
              <a:t>The Writings of Thucydides</a:t>
            </a:r>
            <a:r>
              <a:rPr lang="en-US" sz="3600" dirty="0" smtClean="0">
                <a:solidFill>
                  <a:schemeClr val="bg1"/>
                </a:solidFill>
                <a:effectLst/>
                <a:latin typeface="Arial Narrow" pitchFamily="34" charset="0"/>
              </a:rPr>
              <a:t>- </a:t>
            </a:r>
            <a:r>
              <a:rPr lang="en-US" sz="3600" b="1" dirty="0" smtClean="0">
                <a:solidFill>
                  <a:schemeClr val="bg1"/>
                </a:solidFill>
                <a:effectLst/>
                <a:latin typeface="Arial Narrow" pitchFamily="34" charset="0"/>
              </a:rPr>
              <a:t>8 </a:t>
            </a:r>
            <a:r>
              <a:rPr lang="en-US" sz="3600" dirty="0" smtClean="0">
                <a:solidFill>
                  <a:schemeClr val="bg1"/>
                </a:solidFill>
                <a:effectLst/>
                <a:latin typeface="Arial Narrow" pitchFamily="34" charset="0"/>
              </a:rPr>
              <a:t>copies plus a few fragments</a:t>
            </a:r>
          </a:p>
          <a:p>
            <a:r>
              <a:rPr lang="en-US" sz="3600" b="1" dirty="0" smtClean="0">
                <a:solidFill>
                  <a:schemeClr val="bg1"/>
                </a:solidFill>
                <a:effectLst/>
                <a:latin typeface="Arial Narrow" pitchFamily="34" charset="0"/>
              </a:rPr>
              <a:t> Caesar’s Gallic Wars </a:t>
            </a:r>
            <a:r>
              <a:rPr lang="en-US" sz="3600" dirty="0" smtClean="0">
                <a:solidFill>
                  <a:schemeClr val="bg1"/>
                </a:solidFill>
                <a:effectLst/>
                <a:latin typeface="Arial Narrow" pitchFamily="34" charset="0"/>
              </a:rPr>
              <a:t>– </a:t>
            </a:r>
            <a:r>
              <a:rPr lang="en-US" sz="3600" b="1" dirty="0" smtClean="0">
                <a:solidFill>
                  <a:schemeClr val="bg1"/>
                </a:solidFill>
                <a:effectLst/>
                <a:latin typeface="Arial Narrow" pitchFamily="34" charset="0"/>
              </a:rPr>
              <a:t>10</a:t>
            </a:r>
            <a:r>
              <a:rPr lang="en-US" sz="3600" dirty="0" smtClean="0">
                <a:solidFill>
                  <a:schemeClr val="bg1"/>
                </a:solidFill>
                <a:effectLst/>
                <a:latin typeface="Arial Narrow" pitchFamily="34" charset="0"/>
              </a:rPr>
              <a:t> copies in total</a:t>
            </a:r>
          </a:p>
          <a:p>
            <a:r>
              <a:rPr lang="en-US" sz="3600" dirty="0" smtClean="0">
                <a:solidFill>
                  <a:schemeClr val="bg1"/>
                </a:solidFill>
                <a:effectLst/>
                <a:latin typeface="Arial Narrow" pitchFamily="34" charset="0"/>
              </a:rPr>
              <a:t> </a:t>
            </a:r>
            <a:r>
              <a:rPr lang="en-US" sz="3600" b="1" dirty="0" smtClean="0">
                <a:solidFill>
                  <a:schemeClr val="bg1"/>
                </a:solidFill>
                <a:effectLst/>
                <a:latin typeface="Arial Narrow" pitchFamily="34" charset="0"/>
              </a:rPr>
              <a:t>Roman Historian Livy- </a:t>
            </a:r>
            <a:r>
              <a:rPr lang="en-US" sz="3600" dirty="0" smtClean="0">
                <a:solidFill>
                  <a:schemeClr val="bg1"/>
                </a:solidFill>
                <a:effectLst/>
                <a:latin typeface="Arial Narrow" pitchFamily="34" charset="0"/>
              </a:rPr>
              <a:t>wrote </a:t>
            </a:r>
            <a:r>
              <a:rPr lang="en-US" sz="3600" b="1" dirty="0" smtClean="0">
                <a:solidFill>
                  <a:schemeClr val="bg1"/>
                </a:solidFill>
                <a:effectLst/>
                <a:latin typeface="Arial Narrow" pitchFamily="34" charset="0"/>
              </a:rPr>
              <a:t>142 </a:t>
            </a:r>
            <a:r>
              <a:rPr lang="en-US" sz="3600" dirty="0" smtClean="0">
                <a:solidFill>
                  <a:schemeClr val="bg1"/>
                </a:solidFill>
                <a:effectLst/>
                <a:latin typeface="Arial Narrow" pitchFamily="34" charset="0"/>
              </a:rPr>
              <a:t>books of which only</a:t>
            </a:r>
            <a:r>
              <a:rPr lang="en-US" sz="3600" b="1" dirty="0" smtClean="0">
                <a:solidFill>
                  <a:schemeClr val="bg1"/>
                </a:solidFill>
                <a:effectLst/>
                <a:latin typeface="Arial Narrow" pitchFamily="34" charset="0"/>
              </a:rPr>
              <a:t> 35 </a:t>
            </a:r>
            <a:r>
              <a:rPr lang="en-US" sz="3600" dirty="0" smtClean="0">
                <a:solidFill>
                  <a:schemeClr val="bg1"/>
                </a:solidFill>
                <a:effectLst/>
                <a:latin typeface="Arial Narrow" pitchFamily="34" charset="0"/>
              </a:rPr>
              <a:t>survived and we have </a:t>
            </a:r>
            <a:r>
              <a:rPr lang="en-US" sz="3600" b="1" dirty="0" smtClean="0">
                <a:solidFill>
                  <a:schemeClr val="bg1"/>
                </a:solidFill>
                <a:effectLst/>
                <a:latin typeface="Arial Narrow" pitchFamily="34" charset="0"/>
              </a:rPr>
              <a:t>20</a:t>
            </a:r>
            <a:r>
              <a:rPr lang="en-US" sz="3600" dirty="0" smtClean="0">
                <a:solidFill>
                  <a:schemeClr val="bg1"/>
                </a:solidFill>
                <a:effectLst/>
                <a:latin typeface="Arial Narrow" pitchFamily="34" charset="0"/>
              </a:rPr>
              <a:t> copies of those.</a:t>
            </a:r>
          </a:p>
          <a:p>
            <a:pPr algn="ctr"/>
            <a:r>
              <a:rPr lang="en-US" sz="2800" b="1" dirty="0" smtClean="0">
                <a:ln>
                  <a:solidFill>
                    <a:schemeClr val="tx1"/>
                  </a:solidFill>
                </a:ln>
                <a:solidFill>
                  <a:srgbClr val="FFFF00"/>
                </a:solidFill>
                <a:effectLst/>
                <a:latin typeface="Arial Narrow" pitchFamily="34" charset="0"/>
              </a:rPr>
              <a:t>Popular classical authors are better represented. We have hundreds of copies of Euripides, Cicero, Ovid, and Virgil</a:t>
            </a:r>
          </a:p>
        </p:txBody>
      </p:sp>
    </p:spTree>
  </p:cSld>
  <p:clrMapOvr>
    <a:masterClrMapping/>
  </p:clrMapOvr>
  <p:transition spd="med">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2049" name="Picture 1"/>
          <p:cNvPicPr>
            <a:picLocks noChangeAspect="1" noChangeArrowheads="1"/>
          </p:cNvPicPr>
          <p:nvPr/>
        </p:nvPicPr>
        <p:blipFill>
          <a:blip r:embed="rId4" cstate="print">
            <a:duotone>
              <a:prstClr val="black"/>
              <a:srgbClr val="D9C3A5">
                <a:tint val="50000"/>
                <a:satMod val="180000"/>
              </a:srgbClr>
            </a:duotone>
            <a:lum bright="10000"/>
          </a:blip>
          <a:srcRect/>
          <a:stretch>
            <a:fillRect/>
          </a:stretch>
        </p:blipFill>
        <p:spPr bwMode="auto">
          <a:xfrm>
            <a:off x="304800" y="228600"/>
            <a:ext cx="2133600" cy="2217683"/>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2514600" y="457200"/>
            <a:ext cx="6629400" cy="1754326"/>
          </a:xfrm>
          <a:prstGeom prst="rect">
            <a:avLst/>
          </a:prstGeom>
          <a:noFill/>
        </p:spPr>
        <p:txBody>
          <a:bodyPr wrap="square" rtlCol="0">
            <a:spAutoFit/>
          </a:bodyPr>
          <a:lstStyle/>
          <a:p>
            <a:pPr algn="ctr"/>
            <a:r>
              <a:rPr lang="en-US" sz="5400" dirty="0" smtClean="0">
                <a:ln>
                  <a:solidFill>
                    <a:sysClr val="windowText" lastClr="000000"/>
                  </a:solidFill>
                </a:ln>
                <a:solidFill>
                  <a:schemeClr val="bg1">
                    <a:lumMod val="85000"/>
                  </a:schemeClr>
                </a:solidFill>
                <a:effectLst>
                  <a:glow rad="101600">
                    <a:srgbClr val="EEB000">
                      <a:alpha val="60000"/>
                    </a:srgbClr>
                  </a:glow>
                </a:effectLst>
                <a:latin typeface="Arial Narrow" pitchFamily="34" charset="0"/>
              </a:rPr>
              <a:t>Homer’s Iliad-1,758 Copies</a:t>
            </a:r>
          </a:p>
        </p:txBody>
      </p:sp>
      <p:sp>
        <p:nvSpPr>
          <p:cNvPr id="7" name="Trapezoid 6"/>
          <p:cNvSpPr/>
          <p:nvPr/>
        </p:nvSpPr>
        <p:spPr>
          <a:xfrm rot="10800000">
            <a:off x="1905000" y="228600"/>
            <a:ext cx="184145" cy="368559"/>
          </a:xfrm>
          <a:prstGeom prst="trapezoid">
            <a:avLst/>
          </a:prstGeom>
          <a:solidFill>
            <a:schemeClr val="bg1"/>
          </a:solidFill>
          <a:ln w="6350">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905000" y="685800"/>
            <a:ext cx="152400" cy="76200"/>
          </a:xfrm>
          <a:prstGeom prst="ellipse">
            <a:avLst/>
          </a:prstGeom>
          <a:solidFill>
            <a:schemeClr val="bg1"/>
          </a:solidFill>
          <a:ln w="952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24578" name="Picture 2"/>
          <p:cNvPicPr>
            <a:picLocks noChangeAspect="1" noChangeArrowheads="1"/>
          </p:cNvPicPr>
          <p:nvPr/>
        </p:nvPicPr>
        <p:blipFill>
          <a:blip r:embed="rId4" cstate="print">
            <a:duotone>
              <a:prstClr val="black"/>
              <a:srgbClr val="D9C3A5">
                <a:tint val="50000"/>
                <a:satMod val="180000"/>
              </a:srgbClr>
            </a:duotone>
            <a:lum contrast="10000"/>
          </a:blip>
          <a:srcRect/>
          <a:stretch>
            <a:fillRect/>
          </a:stretch>
        </p:blipFill>
        <p:spPr bwMode="auto">
          <a:xfrm>
            <a:off x="76200" y="76200"/>
            <a:ext cx="2133600" cy="21336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457200" y="560487"/>
            <a:ext cx="8686800" cy="5232202"/>
          </a:xfrm>
          <a:prstGeom prst="rect">
            <a:avLst/>
          </a:prstGeom>
          <a:solidFill>
            <a:schemeClr val="bg1">
              <a:alpha val="25000"/>
            </a:schemeClr>
          </a:solidFill>
        </p:spPr>
        <p:txBody>
          <a:bodyPr wrap="square" rtlCol="0">
            <a:spAutoFit/>
          </a:bodyPr>
          <a:lstStyle/>
          <a:p>
            <a:r>
              <a:rPr lang="en-US" sz="5400" dirty="0" smtClean="0">
                <a:ln>
                  <a:solidFill>
                    <a:sysClr val="windowText" lastClr="000000"/>
                  </a:solidFill>
                </a:ln>
                <a:solidFill>
                  <a:schemeClr val="bg1"/>
                </a:solidFill>
                <a:effectLst>
                  <a:glow rad="101600">
                    <a:schemeClr val="tx1">
                      <a:alpha val="60000"/>
                    </a:schemeClr>
                  </a:glow>
                </a:effectLst>
                <a:latin typeface="Arial Narrow" pitchFamily="34" charset="0"/>
              </a:rPr>
              <a:t>The New Testament</a:t>
            </a:r>
          </a:p>
          <a:p>
            <a:pPr>
              <a:buFont typeface="Wingdings" pitchFamily="2" charset="2"/>
              <a:buChar char="§"/>
            </a:pPr>
            <a:r>
              <a:rPr lang="en-US" sz="4000" dirty="0">
                <a:ln>
                  <a:solidFill>
                    <a:sysClr val="windowText" lastClr="000000"/>
                  </a:solidFill>
                </a:ln>
                <a:solidFill>
                  <a:schemeClr val="bg1"/>
                </a:solidFill>
                <a:effectLst>
                  <a:glow rad="101600">
                    <a:schemeClr val="tx1">
                      <a:alpha val="60000"/>
                    </a:schemeClr>
                  </a:glow>
                </a:effectLst>
                <a:latin typeface="Arial Narrow" pitchFamily="34" charset="0"/>
              </a:rPr>
              <a:t> </a:t>
            </a:r>
            <a:r>
              <a:rPr lang="en-US" sz="4000" b="1" dirty="0" smtClean="0">
                <a:ln>
                  <a:solidFill>
                    <a:sysClr val="windowText" lastClr="000000"/>
                  </a:solidFill>
                </a:ln>
                <a:solidFill>
                  <a:srgbClr val="FFFF00"/>
                </a:solidFill>
                <a:effectLst>
                  <a:glow rad="101600">
                    <a:schemeClr val="tx1">
                      <a:alpha val="60000"/>
                    </a:schemeClr>
                  </a:glow>
                </a:effectLst>
                <a:latin typeface="Arial Narrow" pitchFamily="34" charset="0"/>
              </a:rPr>
              <a:t>5,800</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complete or mostly complete </a:t>
            </a:r>
            <a:r>
              <a:rPr lang="en-US" sz="4000" cap="small" dirty="0" smtClean="0">
                <a:ln>
                  <a:solidFill>
                    <a:sysClr val="windowText" lastClr="000000"/>
                  </a:solidFill>
                </a:ln>
                <a:solidFill>
                  <a:schemeClr val="bg1"/>
                </a:solidFill>
                <a:effectLst>
                  <a:glow rad="101600">
                    <a:schemeClr val="tx1">
                      <a:alpha val="60000"/>
                    </a:schemeClr>
                  </a:glow>
                </a:effectLst>
                <a:latin typeface="Arial Narrow" pitchFamily="34" charset="0"/>
              </a:rPr>
              <a:t>manuscripts</a:t>
            </a:r>
          </a:p>
          <a:p>
            <a:pPr>
              <a:buFont typeface="Wingdings" pitchFamily="2" charset="2"/>
              <a:buChar char="§"/>
            </a:pP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a:t>
            </a:r>
            <a:r>
              <a:rPr lang="en-US" sz="4000" b="1" dirty="0" smtClean="0">
                <a:ln>
                  <a:solidFill>
                    <a:sysClr val="windowText" lastClr="000000"/>
                  </a:solidFill>
                </a:ln>
                <a:solidFill>
                  <a:srgbClr val="FFFF00"/>
                </a:solidFill>
                <a:effectLst>
                  <a:glow rad="101600">
                    <a:schemeClr val="tx1">
                      <a:alpha val="60000"/>
                    </a:schemeClr>
                  </a:glow>
                </a:effectLst>
                <a:latin typeface="Arial Narrow" pitchFamily="34" charset="0"/>
              </a:rPr>
              <a:t>13,000</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a:t>
            </a:r>
            <a:r>
              <a:rPr lang="en-US" sz="4000" cap="small" dirty="0" smtClean="0">
                <a:ln>
                  <a:solidFill>
                    <a:sysClr val="windowText" lastClr="000000"/>
                  </a:solidFill>
                </a:ln>
                <a:solidFill>
                  <a:schemeClr val="bg1"/>
                </a:solidFill>
                <a:effectLst>
                  <a:glow rad="101600">
                    <a:schemeClr val="tx1">
                      <a:alpha val="60000"/>
                    </a:schemeClr>
                  </a:glow>
                </a:effectLst>
                <a:latin typeface="Arial Narrow" pitchFamily="34" charset="0"/>
              </a:rPr>
              <a:t>Fragments</a:t>
            </a:r>
          </a:p>
          <a:p>
            <a:pPr>
              <a:buFont typeface="Wingdings" pitchFamily="2" charset="2"/>
              <a:buChar char="§"/>
            </a:pPr>
            <a:r>
              <a:rPr lang="en-US" sz="4000" cap="small" dirty="0" smtClean="0">
                <a:ln>
                  <a:solidFill>
                    <a:sysClr val="windowText" lastClr="000000"/>
                  </a:solidFill>
                </a:ln>
                <a:solidFill>
                  <a:schemeClr val="bg1"/>
                </a:solidFill>
                <a:effectLst>
                  <a:glow rad="101600">
                    <a:schemeClr val="tx1">
                      <a:alpha val="60000"/>
                    </a:schemeClr>
                  </a:glow>
                </a:effectLst>
                <a:latin typeface="Arial Narrow" pitchFamily="34" charset="0"/>
              </a:rPr>
              <a:t> </a:t>
            </a:r>
            <a:r>
              <a:rPr lang="en-US" sz="4000" b="1" cap="small" dirty="0" smtClean="0">
                <a:ln>
                  <a:solidFill>
                    <a:sysClr val="windowText" lastClr="000000"/>
                  </a:solidFill>
                </a:ln>
                <a:solidFill>
                  <a:srgbClr val="FFFF00"/>
                </a:solidFill>
                <a:effectLst>
                  <a:glow rad="101600">
                    <a:schemeClr val="tx1">
                      <a:alpha val="60000"/>
                    </a:schemeClr>
                  </a:glow>
                </a:effectLst>
                <a:latin typeface="Arial Narrow" pitchFamily="34" charset="0"/>
              </a:rPr>
              <a:t>10,000</a:t>
            </a:r>
            <a:r>
              <a:rPr lang="en-US" sz="4000" cap="small" dirty="0" smtClean="0">
                <a:ln>
                  <a:solidFill>
                    <a:sysClr val="windowText" lastClr="000000"/>
                  </a:solidFill>
                </a:ln>
                <a:solidFill>
                  <a:schemeClr val="bg1"/>
                </a:solidFill>
                <a:effectLst>
                  <a:glow rad="101600">
                    <a:schemeClr val="tx1">
                      <a:alpha val="60000"/>
                    </a:schemeClr>
                  </a:glow>
                </a:effectLst>
                <a:latin typeface="Arial Narrow" pitchFamily="34" charset="0"/>
              </a:rPr>
              <a:t> </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Latin translations of the Greek text</a:t>
            </a:r>
          </a:p>
          <a:p>
            <a:pPr>
              <a:buFont typeface="Wingdings" pitchFamily="2" charset="2"/>
              <a:buChar char="§"/>
            </a:pPr>
            <a:r>
              <a:rPr lang="en-US" sz="4000" cap="small" dirty="0" smtClean="0">
                <a:ln>
                  <a:solidFill>
                    <a:sysClr val="windowText" lastClr="000000"/>
                  </a:solidFill>
                </a:ln>
                <a:solidFill>
                  <a:schemeClr val="bg1"/>
                </a:solidFill>
                <a:effectLst>
                  <a:glow rad="101600">
                    <a:schemeClr val="tx1">
                      <a:alpha val="60000"/>
                    </a:schemeClr>
                  </a:glow>
                </a:effectLst>
                <a:latin typeface="Arial Narrow" pitchFamily="34" charset="0"/>
              </a:rPr>
              <a:t> </a:t>
            </a:r>
            <a:r>
              <a:rPr lang="en-US" sz="4000" b="1" cap="small" dirty="0" smtClean="0">
                <a:ln>
                  <a:solidFill>
                    <a:sysClr val="windowText" lastClr="000000"/>
                  </a:solidFill>
                </a:ln>
                <a:solidFill>
                  <a:srgbClr val="FFFF00"/>
                </a:solidFill>
                <a:effectLst>
                  <a:glow rad="101600">
                    <a:schemeClr val="tx1">
                      <a:alpha val="60000"/>
                    </a:schemeClr>
                  </a:glow>
                </a:effectLst>
                <a:latin typeface="Arial Narrow" pitchFamily="34" charset="0"/>
              </a:rPr>
              <a:t>8,000</a:t>
            </a:r>
            <a:r>
              <a:rPr lang="en-US" sz="4000" cap="small" dirty="0" smtClean="0">
                <a:ln>
                  <a:solidFill>
                    <a:sysClr val="windowText" lastClr="000000"/>
                  </a:solidFill>
                </a:ln>
                <a:solidFill>
                  <a:schemeClr val="bg1"/>
                </a:solidFill>
                <a:effectLst>
                  <a:glow rad="101600">
                    <a:schemeClr val="tx1">
                      <a:alpha val="60000"/>
                    </a:schemeClr>
                  </a:glow>
                </a:effectLst>
                <a:latin typeface="Arial Narrow" pitchFamily="34" charset="0"/>
              </a:rPr>
              <a:t> manuscripts </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in </a:t>
            </a:r>
            <a:r>
              <a:rPr lang="en-US" sz="4000" dirty="0" err="1" smtClean="0">
                <a:ln>
                  <a:solidFill>
                    <a:sysClr val="windowText" lastClr="000000"/>
                  </a:solidFill>
                </a:ln>
                <a:solidFill>
                  <a:srgbClr val="FFFF00"/>
                </a:solidFill>
                <a:effectLst>
                  <a:glow rad="101600">
                    <a:schemeClr val="tx1">
                      <a:alpha val="60000"/>
                    </a:schemeClr>
                  </a:glow>
                </a:effectLst>
                <a:latin typeface="Arial Narrow" pitchFamily="34" charset="0"/>
              </a:rPr>
              <a:t>Syriac</a:t>
            </a:r>
            <a:r>
              <a:rPr lang="en-US" sz="4000" dirty="0" smtClean="0">
                <a:ln>
                  <a:solidFill>
                    <a:sysClr val="windowText" lastClr="000000"/>
                  </a:solidFill>
                </a:ln>
                <a:solidFill>
                  <a:srgbClr val="FFFF00"/>
                </a:solidFill>
                <a:effectLst>
                  <a:glow rad="101600">
                    <a:schemeClr val="tx1">
                      <a:alpha val="60000"/>
                    </a:schemeClr>
                  </a:glow>
                </a:effectLst>
                <a:latin typeface="Arial Narrow" pitchFamily="34" charset="0"/>
              </a:rPr>
              <a:t>, Armenian, Ethiopic, Coptic, Gothic, Slavic, </a:t>
            </a:r>
            <a:r>
              <a:rPr lang="en-US" sz="4000" dirty="0" err="1" smtClean="0">
                <a:ln>
                  <a:solidFill>
                    <a:sysClr val="windowText" lastClr="000000"/>
                  </a:solidFill>
                </a:ln>
                <a:solidFill>
                  <a:srgbClr val="FFFF00"/>
                </a:solidFill>
                <a:effectLst>
                  <a:glow rad="101600">
                    <a:schemeClr val="tx1">
                      <a:alpha val="60000"/>
                    </a:schemeClr>
                  </a:glow>
                </a:effectLst>
                <a:latin typeface="Arial Narrow" pitchFamily="34" charset="0"/>
              </a:rPr>
              <a:t>Sahidic</a:t>
            </a:r>
            <a:r>
              <a:rPr lang="en-US" sz="4000" dirty="0" smtClean="0">
                <a:ln>
                  <a:solidFill>
                    <a:sysClr val="windowText" lastClr="000000"/>
                  </a:solidFill>
                </a:ln>
                <a:solidFill>
                  <a:srgbClr val="FFFF00"/>
                </a:solidFill>
                <a:effectLst>
                  <a:glow rad="101600">
                    <a:schemeClr val="tx1">
                      <a:alpha val="60000"/>
                    </a:schemeClr>
                  </a:glow>
                </a:effectLst>
                <a:latin typeface="Arial Narrow" pitchFamily="34" charset="0"/>
              </a:rPr>
              <a:t> and Georgian </a:t>
            </a:r>
            <a:endParaRPr lang="en-US" sz="4000" cap="small" dirty="0" smtClean="0">
              <a:ln>
                <a:solidFill>
                  <a:sysClr val="windowText" lastClr="000000"/>
                </a:solidFill>
              </a:ln>
              <a:solidFill>
                <a:srgbClr val="FFFF00"/>
              </a:solidFill>
              <a:effectLst>
                <a:glow rad="101600">
                  <a:schemeClr val="tx1">
                    <a:alpha val="60000"/>
                  </a:schemeClr>
                </a:glow>
              </a:effectLst>
              <a:latin typeface="Arial Narrow" pitchFamily="34" charset="0"/>
            </a:endParaRPr>
          </a:p>
        </p:txBody>
      </p:sp>
    </p:spTree>
  </p:cSld>
  <p:clrMapOvr>
    <a:masterClrMapping/>
  </p:clrMapOvr>
  <p:transition spd="med">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age result for the british museum"/>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257300" y="889844"/>
            <a:ext cx="6629400" cy="5078313"/>
          </a:xfrm>
          <a:prstGeom prst="rect">
            <a:avLst/>
          </a:prstGeom>
          <a:solidFill>
            <a:schemeClr val="bg1">
              <a:alpha val="50000"/>
            </a:schemeClr>
          </a:solidFill>
        </p:spPr>
        <p:txBody>
          <a:bodyPr wrap="square" rtlCol="0">
            <a:spAutoFit/>
          </a:bodyPr>
          <a:lstStyle/>
          <a:p>
            <a:pPr algn="ctr"/>
            <a:r>
              <a:rPr lang="en-US" sz="5400" b="1" dirty="0" smtClean="0">
                <a:effectLst>
                  <a:glow rad="101600">
                    <a:srgbClr val="EEB000">
                      <a:alpha val="60000"/>
                    </a:srgbClr>
                  </a:glow>
                </a:effectLst>
                <a:latin typeface="Arial Narrow" pitchFamily="34" charset="0"/>
              </a:rPr>
              <a:t>British Museum</a:t>
            </a:r>
          </a:p>
          <a:p>
            <a:pPr algn="ctr"/>
            <a:r>
              <a:rPr lang="en-US" sz="5400" b="1" dirty="0" smtClean="0">
                <a:effectLst>
                  <a:glow rad="101600">
                    <a:srgbClr val="EEB000">
                      <a:alpha val="60000"/>
                    </a:srgbClr>
                  </a:glow>
                </a:effectLst>
                <a:latin typeface="Arial Narrow" pitchFamily="34" charset="0"/>
              </a:rPr>
              <a:t>“89,000 quotes or allusions to the New Testament in the writings of early Christian writers.”</a:t>
            </a:r>
          </a:p>
        </p:txBody>
      </p:sp>
    </p:spTree>
  </p:cSld>
  <p:clrMapOvr>
    <a:masterClrMapping/>
  </p:clrMapOvr>
  <p:transition spd="med">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26626" name="Picture 2"/>
          <p:cNvPicPr>
            <a:picLocks noChangeAspect="1" noChangeArrowheads="1"/>
          </p:cNvPicPr>
          <p:nvPr/>
        </p:nvPicPr>
        <p:blipFill>
          <a:blip r:embed="rId4" cstate="print"/>
          <a:srcRect/>
          <a:stretch>
            <a:fillRect/>
          </a:stretch>
        </p:blipFill>
        <p:spPr bwMode="auto">
          <a:xfrm>
            <a:off x="228600" y="695325"/>
            <a:ext cx="3790950" cy="546735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4114800" y="1079480"/>
            <a:ext cx="5029200" cy="3416320"/>
          </a:xfrm>
          <a:prstGeom prst="rect">
            <a:avLst/>
          </a:prstGeom>
          <a:noFill/>
        </p:spPr>
        <p:txBody>
          <a:bodyPr wrap="square" rtlCol="0">
            <a:spAutoFit/>
          </a:bodyPr>
          <a:lstStyle/>
          <a:p>
            <a:pPr algn="ctr"/>
            <a:r>
              <a:rPr lang="en-US" sz="7200" b="1" dirty="0" smtClean="0">
                <a:ln>
                  <a:solidFill>
                    <a:sysClr val="windowText" lastClr="000000"/>
                  </a:solidFill>
                </a:ln>
                <a:solidFill>
                  <a:schemeClr val="bg1"/>
                </a:solidFill>
                <a:effectLst>
                  <a:glow rad="101600">
                    <a:srgbClr val="EEB000">
                      <a:alpha val="60000"/>
                    </a:srgbClr>
                  </a:glow>
                </a:effectLst>
                <a:latin typeface="Arial Narrow" pitchFamily="34" charset="0"/>
              </a:rPr>
              <a:t>1,800</a:t>
            </a:r>
          </a:p>
          <a:p>
            <a:pPr algn="ctr"/>
            <a:r>
              <a:rPr lang="en-US" sz="7200" dirty="0" smtClean="0">
                <a:ln>
                  <a:solidFill>
                    <a:sysClr val="windowText" lastClr="000000"/>
                  </a:solidFill>
                </a:ln>
                <a:solidFill>
                  <a:schemeClr val="bg1"/>
                </a:solidFill>
                <a:effectLst>
                  <a:glow rad="101600">
                    <a:srgbClr val="EEB000">
                      <a:alpha val="60000"/>
                    </a:srgbClr>
                  </a:glow>
                </a:effectLst>
                <a:latin typeface="Arial Narrow" pitchFamily="34" charset="0"/>
              </a:rPr>
              <a:t>6</a:t>
            </a:r>
            <a:r>
              <a:rPr lang="en-US" sz="7200" baseline="30000" dirty="0" smtClean="0">
                <a:ln>
                  <a:solidFill>
                    <a:sysClr val="windowText" lastClr="000000"/>
                  </a:solidFill>
                </a:ln>
                <a:solidFill>
                  <a:schemeClr val="bg1"/>
                </a:solidFill>
                <a:effectLst>
                  <a:glow rad="101600">
                    <a:srgbClr val="EEB000">
                      <a:alpha val="60000"/>
                    </a:srgbClr>
                  </a:glow>
                </a:effectLst>
                <a:latin typeface="Arial Narrow" pitchFamily="34" charset="0"/>
              </a:rPr>
              <a:t>th</a:t>
            </a:r>
            <a:r>
              <a:rPr lang="en-US" sz="7200" dirty="0" smtClean="0">
                <a:ln>
                  <a:solidFill>
                    <a:sysClr val="windowText" lastClr="000000"/>
                  </a:solidFill>
                </a:ln>
                <a:solidFill>
                  <a:schemeClr val="bg1"/>
                </a:solidFill>
                <a:effectLst>
                  <a:glow rad="101600">
                    <a:srgbClr val="EEB000">
                      <a:alpha val="60000"/>
                    </a:srgbClr>
                  </a:glow>
                </a:effectLst>
                <a:latin typeface="Arial Narrow" pitchFamily="34" charset="0"/>
              </a:rPr>
              <a:t> Century</a:t>
            </a:r>
          </a:p>
          <a:p>
            <a:pPr algn="ctr"/>
            <a:r>
              <a:rPr lang="en-US" sz="7200" dirty="0" smtClean="0">
                <a:ln>
                  <a:solidFill>
                    <a:sysClr val="windowText" lastClr="000000"/>
                  </a:solidFill>
                </a:ln>
                <a:solidFill>
                  <a:schemeClr val="bg1"/>
                </a:solidFill>
                <a:effectLst>
                  <a:glow rad="101600">
                    <a:srgbClr val="EEB000">
                      <a:alpha val="60000"/>
                    </a:srgbClr>
                  </a:glow>
                </a:effectLst>
                <a:latin typeface="Arial Narrow" pitchFamily="34" charset="0"/>
              </a:rPr>
              <a:t>Lectionaries</a:t>
            </a:r>
          </a:p>
        </p:txBody>
      </p:sp>
    </p:spTree>
  </p:cSld>
  <p:clrMapOvr>
    <a:masterClrMapping/>
  </p:clrMapOvr>
  <p:transition spd="med">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27652" name="Picture 4"/>
          <p:cNvPicPr>
            <a:picLocks noChangeAspect="1" noChangeArrowheads="1"/>
          </p:cNvPicPr>
          <p:nvPr/>
        </p:nvPicPr>
        <p:blipFill>
          <a:blip r:embed="rId4" cstate="print"/>
          <a:srcRect/>
          <a:stretch>
            <a:fillRect/>
          </a:stretch>
        </p:blipFill>
        <p:spPr bwMode="auto">
          <a:xfrm>
            <a:off x="1" y="0"/>
            <a:ext cx="9144000" cy="6858000"/>
          </a:xfrm>
          <a:prstGeom prst="rect">
            <a:avLst/>
          </a:prstGeom>
          <a:noFill/>
          <a:ln w="9525">
            <a:noFill/>
            <a:miter lim="800000"/>
            <a:headEnd/>
            <a:tailEnd/>
          </a:ln>
        </p:spPr>
      </p:pic>
      <p:sp>
        <p:nvSpPr>
          <p:cNvPr id="7" name="TextBox 6"/>
          <p:cNvSpPr txBox="1"/>
          <p:nvPr/>
        </p:nvSpPr>
        <p:spPr>
          <a:xfrm>
            <a:off x="0" y="152400"/>
            <a:ext cx="5029200" cy="6494085"/>
          </a:xfrm>
          <a:prstGeom prst="rect">
            <a:avLst/>
          </a:prstGeom>
          <a:solidFill>
            <a:schemeClr val="bg1">
              <a:alpha val="25000"/>
            </a:schemeClr>
          </a:solidFill>
        </p:spPr>
        <p:txBody>
          <a:bodyPr wrap="square" rtlCol="0">
            <a:spAutoFit/>
          </a:bodyPr>
          <a:lstStyle/>
          <a:p>
            <a:pPr algn="ctr"/>
            <a:r>
              <a:rPr lang="en-US" sz="5400" dirty="0" smtClean="0">
                <a:ln>
                  <a:solidFill>
                    <a:sysClr val="windowText" lastClr="000000"/>
                  </a:solidFill>
                </a:ln>
                <a:solidFill>
                  <a:schemeClr val="bg1"/>
                </a:solidFill>
                <a:effectLst>
                  <a:glow rad="101600">
                    <a:schemeClr val="tx1">
                      <a:alpha val="60000"/>
                    </a:schemeClr>
                  </a:glow>
                </a:effectLst>
                <a:latin typeface="Arial Narrow" pitchFamily="34" charset="0"/>
              </a:rPr>
              <a:t>New Testament Texts Were Found:</a:t>
            </a:r>
          </a:p>
          <a:p>
            <a:pPr algn="ctr"/>
            <a:r>
              <a:rPr lang="en-US" sz="4400" b="1" dirty="0" smtClean="0">
                <a:ln>
                  <a:solidFill>
                    <a:schemeClr val="tx1"/>
                  </a:solidFill>
                </a:ln>
                <a:solidFill>
                  <a:srgbClr val="FFFF00"/>
                </a:solidFill>
                <a:effectLst>
                  <a:glow rad="101600">
                    <a:schemeClr val="tx1">
                      <a:alpha val="60000"/>
                    </a:schemeClr>
                  </a:glow>
                </a:effectLst>
                <a:latin typeface="Arial Narrow" pitchFamily="34" charset="0"/>
              </a:rPr>
              <a:t>Egypt</a:t>
            </a:r>
          </a:p>
          <a:p>
            <a:pPr algn="ctr"/>
            <a:r>
              <a:rPr lang="en-US" sz="4400" b="1" dirty="0" smtClean="0">
                <a:ln>
                  <a:solidFill>
                    <a:schemeClr val="tx1"/>
                  </a:solidFill>
                </a:ln>
                <a:solidFill>
                  <a:srgbClr val="FFFF00"/>
                </a:solidFill>
                <a:effectLst>
                  <a:glow rad="101600">
                    <a:schemeClr val="tx1">
                      <a:alpha val="60000"/>
                    </a:schemeClr>
                  </a:glow>
                </a:effectLst>
                <a:latin typeface="Arial Narrow" pitchFamily="34" charset="0"/>
              </a:rPr>
              <a:t>Ethiopia</a:t>
            </a:r>
          </a:p>
          <a:p>
            <a:pPr algn="ctr"/>
            <a:r>
              <a:rPr lang="en-US" sz="4400" b="1" dirty="0" smtClean="0">
                <a:ln>
                  <a:solidFill>
                    <a:schemeClr val="tx1"/>
                  </a:solidFill>
                </a:ln>
                <a:solidFill>
                  <a:srgbClr val="FFFF00"/>
                </a:solidFill>
                <a:effectLst>
                  <a:glow rad="101600">
                    <a:schemeClr val="tx1">
                      <a:alpha val="60000"/>
                    </a:schemeClr>
                  </a:glow>
                </a:effectLst>
                <a:latin typeface="Arial Narrow" pitchFamily="34" charset="0"/>
              </a:rPr>
              <a:t>Palestine</a:t>
            </a:r>
          </a:p>
          <a:p>
            <a:pPr algn="ctr"/>
            <a:r>
              <a:rPr lang="en-US" sz="4400" b="1" dirty="0" smtClean="0">
                <a:ln>
                  <a:solidFill>
                    <a:schemeClr val="tx1"/>
                  </a:solidFill>
                </a:ln>
                <a:solidFill>
                  <a:srgbClr val="FFFF00"/>
                </a:solidFill>
                <a:effectLst>
                  <a:glow rad="101600">
                    <a:schemeClr val="tx1">
                      <a:alpha val="60000"/>
                    </a:schemeClr>
                  </a:glow>
                </a:effectLst>
                <a:latin typeface="Arial Narrow" pitchFamily="34" charset="0"/>
              </a:rPr>
              <a:t>Syria</a:t>
            </a:r>
          </a:p>
          <a:p>
            <a:pPr algn="ctr"/>
            <a:r>
              <a:rPr lang="en-US" sz="4400" b="1" dirty="0" smtClean="0">
                <a:ln>
                  <a:solidFill>
                    <a:schemeClr val="tx1"/>
                  </a:solidFill>
                </a:ln>
                <a:solidFill>
                  <a:srgbClr val="FFFF00"/>
                </a:solidFill>
                <a:effectLst>
                  <a:glow rad="101600">
                    <a:schemeClr val="tx1">
                      <a:alpha val="60000"/>
                    </a:schemeClr>
                  </a:glow>
                </a:effectLst>
                <a:latin typeface="Arial Narrow" pitchFamily="34" charset="0"/>
              </a:rPr>
              <a:t>Turkey</a:t>
            </a:r>
          </a:p>
          <a:p>
            <a:pPr algn="ctr"/>
            <a:r>
              <a:rPr lang="en-US" sz="4400" b="1" dirty="0" smtClean="0">
                <a:ln>
                  <a:solidFill>
                    <a:schemeClr val="tx1"/>
                  </a:solidFill>
                </a:ln>
                <a:solidFill>
                  <a:srgbClr val="FFFF00"/>
                </a:solidFill>
                <a:effectLst>
                  <a:glow rad="101600">
                    <a:schemeClr val="tx1">
                      <a:alpha val="60000"/>
                    </a:schemeClr>
                  </a:glow>
                </a:effectLst>
                <a:latin typeface="Arial Narrow" pitchFamily="34" charset="0"/>
              </a:rPr>
              <a:t>Greece</a:t>
            </a:r>
          </a:p>
          <a:p>
            <a:pPr algn="ctr"/>
            <a:r>
              <a:rPr lang="en-US" sz="4400" b="1" dirty="0" smtClean="0">
                <a:ln>
                  <a:solidFill>
                    <a:schemeClr val="tx1"/>
                  </a:solidFill>
                </a:ln>
                <a:solidFill>
                  <a:srgbClr val="FFFF00"/>
                </a:solidFill>
                <a:effectLst>
                  <a:glow rad="101600">
                    <a:schemeClr val="tx1">
                      <a:alpha val="60000"/>
                    </a:schemeClr>
                  </a:glow>
                </a:effectLst>
                <a:latin typeface="Arial Narrow" pitchFamily="34" charset="0"/>
              </a:rPr>
              <a:t>Italy</a:t>
            </a: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20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20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2000"/>
                                        <p:tgtEl>
                                          <p:spTgt spid="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2000"/>
                                        <p:tgtEl>
                                          <p:spTgt spid="7">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2000"/>
                                        <p:tgtEl>
                                          <p:spTgt spid="7">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2000"/>
                                        <p:tgtEl>
                                          <p:spTgt spid="7">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2000"/>
                                        <p:tgtEl>
                                          <p:spTgt spid="7">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2000"/>
                                        <p:tgtEl>
                                          <p:spTgt spid="7">
                                            <p:txEl>
                                              <p:pRg st="6" end="6"/>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Effect transition="in" filter="fade">
                                      <p:cBhvr>
                                        <p:cTn id="31" dur="20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7" name="TextBox 6"/>
          <p:cNvSpPr txBox="1"/>
          <p:nvPr/>
        </p:nvSpPr>
        <p:spPr>
          <a:xfrm>
            <a:off x="457200" y="457200"/>
            <a:ext cx="8686800" cy="4524315"/>
          </a:xfrm>
          <a:prstGeom prst="rect">
            <a:avLst/>
          </a:prstGeom>
          <a:noFill/>
        </p:spPr>
        <p:txBody>
          <a:bodyPr wrap="square" rtlCol="0">
            <a:spAutoFit/>
          </a:bodyPr>
          <a:lstStyle/>
          <a:p>
            <a:pPr algn="ctr"/>
            <a:r>
              <a:rPr lang="en-US" sz="7200" b="1" dirty="0" smtClean="0">
                <a:ln>
                  <a:solidFill>
                    <a:sysClr val="windowText" lastClr="000000"/>
                  </a:solidFill>
                </a:ln>
                <a:solidFill>
                  <a:schemeClr val="bg1"/>
                </a:solidFill>
                <a:effectLst>
                  <a:glow rad="101600">
                    <a:schemeClr val="tx1">
                      <a:alpha val="60000"/>
                    </a:schemeClr>
                  </a:glow>
                </a:effectLst>
                <a:latin typeface="Arial Narrow" pitchFamily="34" charset="0"/>
              </a:rPr>
              <a:t>How Much Time Elapsed Between Original &amp; Surviving Copies?</a:t>
            </a:r>
            <a:endParaRPr lang="en-US" sz="7200" dirty="0" smtClean="0">
              <a:ln>
                <a:solidFill>
                  <a:sysClr val="windowText" lastClr="000000"/>
                </a:solidFill>
              </a:ln>
              <a:solidFill>
                <a:schemeClr val="bg1"/>
              </a:solidFill>
              <a:effectLst>
                <a:glow rad="101600">
                  <a:schemeClr val="tx1">
                    <a:alpha val="60000"/>
                  </a:schemeClr>
                </a:glow>
              </a:effectLst>
              <a:latin typeface="Arial Narrow" pitchFamily="34" charset="0"/>
            </a:endParaRPr>
          </a:p>
        </p:txBody>
      </p:sp>
      <p:pic>
        <p:nvPicPr>
          <p:cNvPr id="28674" name="Picture 2" descr="Image result for gothic hourglass no background"/>
          <p:cNvPicPr>
            <a:picLocks noChangeAspect="1" noChangeArrowheads="1"/>
          </p:cNvPicPr>
          <p:nvPr/>
        </p:nvPicPr>
        <p:blipFill>
          <a:blip r:embed="rId4" cstate="print">
            <a:lum bright="70000" contrast="-70000"/>
          </a:blip>
          <a:srcRect/>
          <a:stretch>
            <a:fillRect/>
          </a:stretch>
        </p:blipFill>
        <p:spPr bwMode="auto">
          <a:xfrm rot="21185931">
            <a:off x="-289424" y="91576"/>
            <a:ext cx="2971800" cy="2971800"/>
          </a:xfrm>
          <a:prstGeom prst="rect">
            <a:avLst/>
          </a:prstGeom>
          <a:noFill/>
        </p:spPr>
      </p:pic>
    </p:spTree>
  </p:cSld>
  <p:clrMapOvr>
    <a:masterClrMapping/>
  </p:clrMapOvr>
  <p:transition spd="med">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5" name="TextBox 4"/>
          <p:cNvSpPr txBox="1"/>
          <p:nvPr/>
        </p:nvSpPr>
        <p:spPr>
          <a:xfrm>
            <a:off x="381000" y="-76200"/>
            <a:ext cx="8382000" cy="923330"/>
          </a:xfrm>
          <a:prstGeom prst="rect">
            <a:avLst/>
          </a:prstGeom>
          <a:solidFill>
            <a:schemeClr val="bg1">
              <a:alpha val="25000"/>
            </a:schemeClr>
          </a:solidFill>
        </p:spPr>
        <p:txBody>
          <a:bodyPr wrap="square" rtlCol="0">
            <a:spAutoFit/>
          </a:bodyPr>
          <a:lstStyle/>
          <a:p>
            <a:pPr algn="ctr"/>
            <a:r>
              <a:rPr lang="en-US" sz="5400" dirty="0" smtClean="0">
                <a:ln>
                  <a:solidFill>
                    <a:sysClr val="windowText" lastClr="000000"/>
                  </a:solidFill>
                </a:ln>
                <a:solidFill>
                  <a:schemeClr val="bg1">
                    <a:lumMod val="85000"/>
                  </a:schemeClr>
                </a:solidFill>
                <a:effectLst>
                  <a:glow rad="101600">
                    <a:srgbClr val="EEB000">
                      <a:alpha val="60000"/>
                    </a:srgbClr>
                  </a:glow>
                </a:effectLst>
                <a:latin typeface="Arial Narrow" pitchFamily="34" charset="0"/>
              </a:rPr>
              <a:t>Other Ancient Documents</a:t>
            </a:r>
            <a:endParaRPr lang="en-US" sz="5400" dirty="0" smtClean="0">
              <a:effectLst>
                <a:glow rad="101600">
                  <a:srgbClr val="EEB000">
                    <a:alpha val="60000"/>
                  </a:srgbClr>
                </a:glow>
              </a:effectLst>
              <a:latin typeface="Arial Narrow" pitchFamily="34" charset="0"/>
            </a:endParaRPr>
          </a:p>
        </p:txBody>
      </p:sp>
      <p:sp>
        <p:nvSpPr>
          <p:cNvPr id="4" name="TextBox 3"/>
          <p:cNvSpPr txBox="1"/>
          <p:nvPr/>
        </p:nvSpPr>
        <p:spPr>
          <a:xfrm>
            <a:off x="266700" y="841712"/>
            <a:ext cx="8610600" cy="5632311"/>
          </a:xfrm>
          <a:prstGeom prst="rect">
            <a:avLst/>
          </a:prstGeom>
          <a:solidFill>
            <a:schemeClr val="tx1">
              <a:alpha val="40000"/>
            </a:schemeClr>
          </a:solidFill>
        </p:spPr>
        <p:txBody>
          <a:bodyPr wrap="square" rtlCol="0">
            <a:spAutoFit/>
          </a:bodyPr>
          <a:lstStyle/>
          <a:p>
            <a:r>
              <a:rPr lang="en-US" sz="3600" b="1" dirty="0" smtClean="0">
                <a:solidFill>
                  <a:schemeClr val="bg1"/>
                </a:solidFill>
                <a:effectLst/>
                <a:latin typeface="Arial Narrow" pitchFamily="34" charset="0"/>
              </a:rPr>
              <a:t> </a:t>
            </a:r>
            <a:r>
              <a:rPr lang="en-US" sz="3600" b="1" dirty="0" smtClean="0">
                <a:ln>
                  <a:solidFill>
                    <a:schemeClr val="bg1"/>
                  </a:solidFill>
                </a:ln>
                <a:solidFill>
                  <a:schemeClr val="bg1"/>
                </a:solidFill>
                <a:effectLst/>
                <a:latin typeface="Arial Narrow" pitchFamily="34" charset="0"/>
              </a:rPr>
              <a:t>Histories of Herodotus- </a:t>
            </a:r>
            <a:r>
              <a:rPr lang="en-US" sz="3600" dirty="0" smtClean="0">
                <a:solidFill>
                  <a:schemeClr val="bg1"/>
                </a:solidFill>
                <a:effectLst/>
                <a:latin typeface="Arial Narrow" pitchFamily="34" charset="0"/>
              </a:rPr>
              <a:t>Earliest copy </a:t>
            </a:r>
            <a:r>
              <a:rPr lang="en-US" sz="3600" b="1" dirty="0" smtClean="0">
                <a:solidFill>
                  <a:srgbClr val="FFFF00"/>
                </a:solidFill>
                <a:effectLst/>
                <a:latin typeface="Arial Narrow" pitchFamily="34" charset="0"/>
              </a:rPr>
              <a:t>1,350 </a:t>
            </a:r>
            <a:r>
              <a:rPr lang="en-US" sz="3600" dirty="0" smtClean="0">
                <a:solidFill>
                  <a:schemeClr val="bg1"/>
                </a:solidFill>
                <a:effectLst/>
                <a:latin typeface="Arial Narrow" pitchFamily="34" charset="0"/>
              </a:rPr>
              <a:t>years after original</a:t>
            </a:r>
          </a:p>
          <a:p>
            <a:r>
              <a:rPr lang="en-US" sz="3600" b="1" dirty="0" smtClean="0">
                <a:ln>
                  <a:solidFill>
                    <a:schemeClr val="bg1"/>
                  </a:solidFill>
                </a:ln>
                <a:solidFill>
                  <a:schemeClr val="bg1"/>
                </a:solidFill>
                <a:effectLst/>
                <a:latin typeface="Arial Narrow" pitchFamily="34" charset="0"/>
              </a:rPr>
              <a:t>Histories of Thucydides- </a:t>
            </a:r>
            <a:r>
              <a:rPr lang="en-US" sz="3600" dirty="0" smtClean="0">
                <a:solidFill>
                  <a:schemeClr val="bg1"/>
                </a:solidFill>
                <a:effectLst/>
                <a:latin typeface="Arial Narrow" pitchFamily="34" charset="0"/>
              </a:rPr>
              <a:t>Earliest copy </a:t>
            </a:r>
            <a:r>
              <a:rPr lang="en-US" sz="3600" b="1" dirty="0" smtClean="0">
                <a:solidFill>
                  <a:srgbClr val="FFFF00"/>
                </a:solidFill>
                <a:effectLst/>
                <a:latin typeface="Arial Narrow" pitchFamily="34" charset="0"/>
              </a:rPr>
              <a:t>1,300</a:t>
            </a:r>
            <a:r>
              <a:rPr lang="en-US" sz="3600" dirty="0" smtClean="0">
                <a:solidFill>
                  <a:schemeClr val="bg1"/>
                </a:solidFill>
                <a:effectLst/>
                <a:latin typeface="Arial Narrow" pitchFamily="34" charset="0"/>
              </a:rPr>
              <a:t> years after original</a:t>
            </a:r>
          </a:p>
          <a:p>
            <a:r>
              <a:rPr lang="en-US" sz="3600" b="1" dirty="0" smtClean="0">
                <a:solidFill>
                  <a:schemeClr val="bg1"/>
                </a:solidFill>
                <a:effectLst/>
                <a:latin typeface="Arial Narrow" pitchFamily="34" charset="0"/>
              </a:rPr>
              <a:t>Caesar's Gallic Wars- </a:t>
            </a:r>
            <a:r>
              <a:rPr lang="en-US" sz="3600" b="1" dirty="0" smtClean="0">
                <a:solidFill>
                  <a:srgbClr val="FFFF00"/>
                </a:solidFill>
                <a:effectLst/>
                <a:latin typeface="Arial Narrow" pitchFamily="34" charset="0"/>
              </a:rPr>
              <a:t>950 </a:t>
            </a:r>
            <a:r>
              <a:rPr lang="en-US" sz="3600" dirty="0" smtClean="0">
                <a:solidFill>
                  <a:schemeClr val="bg1"/>
                </a:solidFill>
                <a:effectLst/>
                <a:latin typeface="Arial Narrow" pitchFamily="34" charset="0"/>
              </a:rPr>
              <a:t>years after original</a:t>
            </a:r>
          </a:p>
          <a:p>
            <a:r>
              <a:rPr lang="en-US" sz="3600" b="1" dirty="0" smtClean="0">
                <a:solidFill>
                  <a:schemeClr val="bg1"/>
                </a:solidFill>
                <a:effectLst/>
                <a:latin typeface="Arial Narrow" pitchFamily="34" charset="0"/>
              </a:rPr>
              <a:t>Annals of Tacitus- </a:t>
            </a:r>
            <a:r>
              <a:rPr lang="en-US" sz="3600" b="1" dirty="0" smtClean="0">
                <a:solidFill>
                  <a:srgbClr val="FFFF00"/>
                </a:solidFill>
                <a:effectLst/>
                <a:latin typeface="Arial Narrow" pitchFamily="34" charset="0"/>
              </a:rPr>
              <a:t>950</a:t>
            </a:r>
            <a:r>
              <a:rPr lang="en-US" sz="3600" b="1" dirty="0" smtClean="0">
                <a:solidFill>
                  <a:schemeClr val="bg1"/>
                </a:solidFill>
                <a:effectLst/>
                <a:latin typeface="Arial Narrow" pitchFamily="34" charset="0"/>
              </a:rPr>
              <a:t> </a:t>
            </a:r>
            <a:r>
              <a:rPr lang="en-US" sz="3600" dirty="0" smtClean="0">
                <a:solidFill>
                  <a:schemeClr val="bg1"/>
                </a:solidFill>
                <a:effectLst/>
                <a:latin typeface="Arial Narrow" pitchFamily="34" charset="0"/>
              </a:rPr>
              <a:t>years after original</a:t>
            </a:r>
          </a:p>
          <a:p>
            <a:r>
              <a:rPr lang="en-US" sz="3600" b="1" dirty="0" smtClean="0">
                <a:solidFill>
                  <a:schemeClr val="bg1"/>
                </a:solidFill>
                <a:effectLst/>
                <a:latin typeface="Arial Narrow" pitchFamily="34" charset="0"/>
              </a:rPr>
              <a:t>Histories of Tacitus- </a:t>
            </a:r>
            <a:r>
              <a:rPr lang="en-US" sz="3600" b="1" dirty="0" smtClean="0">
                <a:solidFill>
                  <a:srgbClr val="FFFF00"/>
                </a:solidFill>
                <a:effectLst/>
                <a:latin typeface="Arial Narrow" pitchFamily="34" charset="0"/>
              </a:rPr>
              <a:t>750</a:t>
            </a:r>
            <a:r>
              <a:rPr lang="en-US" sz="3600" b="1" dirty="0" smtClean="0">
                <a:solidFill>
                  <a:schemeClr val="bg1"/>
                </a:solidFill>
                <a:effectLst/>
                <a:latin typeface="Arial Narrow" pitchFamily="34" charset="0"/>
              </a:rPr>
              <a:t> </a:t>
            </a:r>
            <a:r>
              <a:rPr lang="en-US" sz="3600" dirty="0" smtClean="0">
                <a:solidFill>
                  <a:schemeClr val="bg1"/>
                </a:solidFill>
                <a:effectLst/>
                <a:latin typeface="Arial Narrow" pitchFamily="34" charset="0"/>
              </a:rPr>
              <a:t>years after original</a:t>
            </a:r>
          </a:p>
          <a:p>
            <a:r>
              <a:rPr lang="en-US" sz="3600" b="1" dirty="0" smtClean="0">
                <a:solidFill>
                  <a:schemeClr val="bg1"/>
                </a:solidFill>
                <a:effectLst/>
                <a:latin typeface="Arial Narrow" pitchFamily="34" charset="0"/>
              </a:rPr>
              <a:t>The Iliad- </a:t>
            </a:r>
            <a:r>
              <a:rPr lang="en-US" sz="3600" b="1" dirty="0" smtClean="0">
                <a:solidFill>
                  <a:srgbClr val="FFFF00"/>
                </a:solidFill>
                <a:effectLst/>
                <a:latin typeface="Arial Narrow" pitchFamily="34" charset="0"/>
              </a:rPr>
              <a:t>350-400</a:t>
            </a:r>
            <a:r>
              <a:rPr lang="en-US" sz="3600" dirty="0" smtClean="0">
                <a:solidFill>
                  <a:schemeClr val="bg1"/>
                </a:solidFill>
                <a:effectLst/>
                <a:latin typeface="Arial Narrow" pitchFamily="34" charset="0"/>
              </a:rPr>
              <a:t> years after original</a:t>
            </a:r>
          </a:p>
          <a:p>
            <a:r>
              <a:rPr lang="en-US" sz="3600" b="1" dirty="0" smtClean="0">
                <a:solidFill>
                  <a:schemeClr val="bg1"/>
                </a:solidFill>
                <a:effectLst/>
                <a:latin typeface="Arial Narrow" pitchFamily="34" charset="0"/>
              </a:rPr>
              <a:t>Roman History of Livy- </a:t>
            </a:r>
            <a:r>
              <a:rPr lang="en-US" sz="3600" b="1" dirty="0" smtClean="0">
                <a:solidFill>
                  <a:srgbClr val="FFFF00"/>
                </a:solidFill>
                <a:effectLst/>
                <a:latin typeface="Arial Narrow" pitchFamily="34" charset="0"/>
              </a:rPr>
              <a:t>350</a:t>
            </a:r>
            <a:r>
              <a:rPr lang="en-US" sz="3600" b="1" dirty="0" smtClean="0">
                <a:solidFill>
                  <a:schemeClr val="bg1"/>
                </a:solidFill>
                <a:effectLst/>
                <a:latin typeface="Arial Narrow" pitchFamily="34" charset="0"/>
              </a:rPr>
              <a:t> </a:t>
            </a:r>
            <a:r>
              <a:rPr lang="en-US" sz="3600" dirty="0" smtClean="0">
                <a:solidFill>
                  <a:schemeClr val="bg1"/>
                </a:solidFill>
                <a:effectLst/>
                <a:latin typeface="Arial Narrow" pitchFamily="34" charset="0"/>
              </a:rPr>
              <a:t>years after the original </a:t>
            </a:r>
            <a:r>
              <a:rPr lang="en-US" sz="3600" b="1" dirty="0" smtClean="0">
                <a:ln>
                  <a:solidFill>
                    <a:srgbClr val="FFFF00"/>
                  </a:solidFill>
                </a:ln>
                <a:solidFill>
                  <a:srgbClr val="FF0000"/>
                </a:solidFill>
                <a:effectLst/>
                <a:latin typeface="Arial Narrow" pitchFamily="34" charset="0"/>
              </a:rPr>
              <a:t>and the copy is a fragment!</a:t>
            </a:r>
            <a:endParaRPr lang="en-US" sz="2800" b="1" dirty="0" smtClean="0">
              <a:ln>
                <a:solidFill>
                  <a:srgbClr val="FFFF00"/>
                </a:solidFill>
              </a:ln>
              <a:solidFill>
                <a:srgbClr val="FF0000"/>
              </a:solidFill>
              <a:effectLst/>
              <a:latin typeface="Arial Narrow" pitchFamily="34" charset="0"/>
            </a:endParaRPr>
          </a:p>
        </p:txBody>
      </p:sp>
    </p:spTree>
  </p:cSld>
  <p:clrMapOvr>
    <a:masterClrMapping/>
  </p:clrMapOvr>
  <p:transition spd="med">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24578" name="Picture 2"/>
          <p:cNvPicPr>
            <a:picLocks noChangeAspect="1" noChangeArrowheads="1"/>
          </p:cNvPicPr>
          <p:nvPr/>
        </p:nvPicPr>
        <p:blipFill>
          <a:blip r:embed="rId4" cstate="print">
            <a:duotone>
              <a:prstClr val="black"/>
              <a:srgbClr val="D9C3A5">
                <a:tint val="50000"/>
                <a:satMod val="180000"/>
              </a:srgbClr>
            </a:duotone>
            <a:lum contrast="10000"/>
          </a:blip>
          <a:srcRect/>
          <a:stretch>
            <a:fillRect/>
          </a:stretch>
        </p:blipFill>
        <p:spPr bwMode="auto">
          <a:xfrm>
            <a:off x="76200" y="76200"/>
            <a:ext cx="2133600" cy="21336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457200" y="553045"/>
            <a:ext cx="8686800" cy="5847755"/>
          </a:xfrm>
          <a:prstGeom prst="rect">
            <a:avLst/>
          </a:prstGeom>
          <a:solidFill>
            <a:schemeClr val="bg1">
              <a:alpha val="25000"/>
            </a:schemeClr>
          </a:solidFill>
        </p:spPr>
        <p:txBody>
          <a:bodyPr wrap="square" rtlCol="0">
            <a:spAutoFit/>
          </a:bodyPr>
          <a:lstStyle/>
          <a:p>
            <a:r>
              <a:rPr lang="en-US" sz="5400" b="1" dirty="0" smtClean="0">
                <a:ln>
                  <a:solidFill>
                    <a:sysClr val="windowText" lastClr="000000"/>
                  </a:solidFill>
                </a:ln>
                <a:solidFill>
                  <a:srgbClr val="FFFF00"/>
                </a:solidFill>
                <a:effectLst>
                  <a:glow rad="101600">
                    <a:schemeClr val="tx1">
                      <a:alpha val="60000"/>
                    </a:schemeClr>
                  </a:glow>
                </a:effectLst>
                <a:latin typeface="Arial Narrow" pitchFamily="34" charset="0"/>
              </a:rPr>
              <a:t>The New Testament</a:t>
            </a:r>
          </a:p>
          <a:p>
            <a:pPr>
              <a:buFont typeface="Wingdings" pitchFamily="2" charset="2"/>
              <a:buChar char="§"/>
            </a:pPr>
            <a:r>
              <a:rPr lang="en-US" sz="4000" dirty="0">
                <a:ln>
                  <a:solidFill>
                    <a:sysClr val="windowText" lastClr="000000"/>
                  </a:solidFill>
                </a:ln>
                <a:solidFill>
                  <a:schemeClr val="bg1"/>
                </a:solidFill>
                <a:effectLst>
                  <a:glow rad="101600">
                    <a:schemeClr val="tx1">
                      <a:alpha val="60000"/>
                    </a:schemeClr>
                  </a:glow>
                </a:effectLst>
                <a:latin typeface="Arial Narrow" pitchFamily="34" charset="0"/>
              </a:rPr>
              <a:t> </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Several Fragments dated to </a:t>
            </a:r>
            <a:r>
              <a:rPr lang="en-US" sz="4000" b="1" dirty="0" smtClean="0">
                <a:ln>
                  <a:solidFill>
                    <a:sysClr val="windowText" lastClr="000000"/>
                  </a:solidFill>
                </a:ln>
                <a:solidFill>
                  <a:srgbClr val="FFFF00"/>
                </a:solidFill>
                <a:effectLst>
                  <a:glow rad="101600">
                    <a:schemeClr val="tx1">
                      <a:alpha val="60000"/>
                    </a:schemeClr>
                  </a:glow>
                </a:effectLst>
                <a:latin typeface="Arial Narrow" pitchFamily="34" charset="0"/>
              </a:rPr>
              <a:t>40</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to </a:t>
            </a:r>
            <a:r>
              <a:rPr lang="en-US" sz="4000" b="1" dirty="0" smtClean="0">
                <a:ln>
                  <a:solidFill>
                    <a:sysClr val="windowText" lastClr="000000"/>
                  </a:solidFill>
                </a:ln>
                <a:solidFill>
                  <a:srgbClr val="FFFF00"/>
                </a:solidFill>
                <a:effectLst>
                  <a:glow rad="101600">
                    <a:schemeClr val="tx1">
                      <a:alpha val="60000"/>
                    </a:schemeClr>
                  </a:glow>
                </a:effectLst>
                <a:latin typeface="Arial Narrow" pitchFamily="34" charset="0"/>
              </a:rPr>
              <a:t>100</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years after original writings</a:t>
            </a:r>
          </a:p>
          <a:p>
            <a:pPr>
              <a:buFont typeface="Wingdings" pitchFamily="2" charset="2"/>
              <a:buChar char="§"/>
            </a:pP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John Ryland fragment 100-150 AD (a gap of about </a:t>
            </a:r>
            <a:r>
              <a:rPr lang="en-US" sz="4000" b="1" dirty="0" smtClean="0">
                <a:ln>
                  <a:solidFill>
                    <a:sysClr val="windowText" lastClr="000000"/>
                  </a:solidFill>
                </a:ln>
                <a:solidFill>
                  <a:srgbClr val="FFFF00"/>
                </a:solidFill>
                <a:effectLst>
                  <a:glow rad="101600">
                    <a:schemeClr val="tx1">
                      <a:alpha val="60000"/>
                    </a:schemeClr>
                  </a:glow>
                </a:effectLst>
                <a:latin typeface="Arial Narrow" pitchFamily="34" charset="0"/>
              </a:rPr>
              <a:t>50 years</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a:t>
            </a:r>
          </a:p>
          <a:p>
            <a:pPr>
              <a:buFont typeface="Wingdings" pitchFamily="2" charset="2"/>
              <a:buChar char="§"/>
            </a:pP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The </a:t>
            </a:r>
            <a:r>
              <a:rPr lang="en-US" sz="4000" dirty="0" err="1" smtClean="0">
                <a:ln>
                  <a:solidFill>
                    <a:sysClr val="windowText" lastClr="000000"/>
                  </a:solidFill>
                </a:ln>
                <a:solidFill>
                  <a:schemeClr val="bg1"/>
                </a:solidFill>
                <a:effectLst>
                  <a:glow rad="101600">
                    <a:schemeClr val="tx1">
                      <a:alpha val="60000"/>
                    </a:schemeClr>
                  </a:glow>
                </a:effectLst>
                <a:latin typeface="Arial Narrow" pitchFamily="34" charset="0"/>
              </a:rPr>
              <a:t>Boder</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Papyri 200 AD (a gap of about </a:t>
            </a:r>
            <a:r>
              <a:rPr lang="en-US" sz="4000" b="1" dirty="0" smtClean="0">
                <a:ln>
                  <a:solidFill>
                    <a:sysClr val="windowText" lastClr="000000"/>
                  </a:solidFill>
                </a:ln>
                <a:solidFill>
                  <a:srgbClr val="FFFF00"/>
                </a:solidFill>
                <a:effectLst>
                  <a:glow rad="101600">
                    <a:schemeClr val="tx1">
                      <a:alpha val="60000"/>
                    </a:schemeClr>
                  </a:glow>
                </a:effectLst>
                <a:latin typeface="Arial Narrow" pitchFamily="34" charset="0"/>
              </a:rPr>
              <a:t>100-140 years</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a:t>
            </a:r>
          </a:p>
          <a:p>
            <a:pPr>
              <a:buFont typeface="Wingdings" pitchFamily="2" charset="2"/>
              <a:buChar char="§"/>
            </a:pP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 Chester Beatty Papyri 250 AD (a gap of </a:t>
            </a:r>
            <a:r>
              <a:rPr lang="en-US" sz="4000" b="1" dirty="0" smtClean="0">
                <a:ln>
                  <a:solidFill>
                    <a:sysClr val="windowText" lastClr="000000"/>
                  </a:solidFill>
                </a:ln>
                <a:solidFill>
                  <a:srgbClr val="FFFF00"/>
                </a:solidFill>
                <a:effectLst>
                  <a:glow rad="101600">
                    <a:schemeClr val="tx1">
                      <a:alpha val="60000"/>
                    </a:schemeClr>
                  </a:glow>
                </a:effectLst>
                <a:latin typeface="Arial Narrow" pitchFamily="34" charset="0"/>
              </a:rPr>
              <a:t>150-200 years</a:t>
            </a:r>
            <a:r>
              <a:rPr lang="en-US" sz="4000" dirty="0" smtClean="0">
                <a:ln>
                  <a:solidFill>
                    <a:sysClr val="windowText" lastClr="000000"/>
                  </a:solidFill>
                </a:ln>
                <a:solidFill>
                  <a:schemeClr val="bg1"/>
                </a:solidFill>
                <a:effectLst>
                  <a:glow rad="101600">
                    <a:schemeClr val="tx1">
                      <a:alpha val="60000"/>
                    </a:schemeClr>
                  </a:glow>
                </a:effectLst>
                <a:latin typeface="Arial Narrow" pitchFamily="34" charset="0"/>
              </a:rPr>
              <a:t>)</a:t>
            </a:r>
          </a:p>
        </p:txBody>
      </p:sp>
    </p:spTree>
  </p:cSld>
  <p:clrMapOvr>
    <a:masterClrMapping/>
  </p:clrMapOvr>
  <p:transition spd="med">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6866" name="Picture 2" descr="Image result for huge pile of books"/>
          <p:cNvPicPr>
            <a:picLocks noChangeAspect="1" noChangeArrowheads="1"/>
          </p:cNvPicPr>
          <p:nvPr/>
        </p:nvPicPr>
        <p:blipFill>
          <a:blip r:embed="rId2" cstate="print"/>
          <a:srcRect/>
          <a:stretch>
            <a:fillRect/>
          </a:stretch>
        </p:blipFill>
        <p:spPr bwMode="auto">
          <a:xfrm>
            <a:off x="2190750" y="-128587"/>
            <a:ext cx="4762500" cy="7115175"/>
          </a:xfrm>
          <a:prstGeom prst="rect">
            <a:avLst/>
          </a:prstGeom>
          <a:noFill/>
        </p:spPr>
      </p:pic>
      <p:sp>
        <p:nvSpPr>
          <p:cNvPr id="3" name="TextBox 2"/>
          <p:cNvSpPr txBox="1"/>
          <p:nvPr/>
        </p:nvSpPr>
        <p:spPr>
          <a:xfrm>
            <a:off x="228600" y="990600"/>
            <a:ext cx="8763000" cy="3416320"/>
          </a:xfrm>
          <a:prstGeom prst="rect">
            <a:avLst/>
          </a:prstGeom>
          <a:noFill/>
        </p:spPr>
        <p:txBody>
          <a:bodyPr wrap="square" rtlCol="0">
            <a:spAutoFit/>
          </a:bodyPr>
          <a:lstStyle/>
          <a:p>
            <a:pPr algn="ctr"/>
            <a:r>
              <a:rPr lang="en-US" sz="7200" dirty="0" smtClean="0">
                <a:ln>
                  <a:solidFill>
                    <a:srgbClr val="B88800"/>
                  </a:solidFill>
                </a:ln>
                <a:solidFill>
                  <a:schemeClr val="bg1"/>
                </a:solidFill>
                <a:effectLst>
                  <a:glow rad="101600">
                    <a:srgbClr val="EEB000">
                      <a:alpha val="60000"/>
                    </a:srgbClr>
                  </a:glow>
                </a:effectLst>
                <a:latin typeface="Arial Black" pitchFamily="34" charset="0"/>
              </a:rPr>
              <a:t>The Evidence Keeps Mounting!!!</a:t>
            </a:r>
            <a:endParaRPr lang="en-US" sz="7200" dirty="0">
              <a:ln>
                <a:solidFill>
                  <a:srgbClr val="B88800"/>
                </a:solidFill>
              </a:ln>
              <a:solidFill>
                <a:schemeClr val="bg1"/>
              </a:solidFill>
              <a:effectLst>
                <a:glow rad="101600">
                  <a:srgbClr val="EEB000">
                    <a:alpha val="60000"/>
                  </a:srgbClr>
                </a:glow>
              </a:effectLst>
              <a:latin typeface="Arial Black" pitchFamily="34" charset="0"/>
            </a:endParaRPr>
          </a:p>
        </p:txBody>
      </p:sp>
    </p:spTree>
  </p:cSld>
  <p:clrMapOvr>
    <a:masterClrMapping/>
  </p:clrMapOvr>
  <p:transition spd="med">
    <p:pull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pic>
        <p:nvPicPr>
          <p:cNvPr id="1026" name="Picture 2"/>
          <p:cNvPicPr>
            <a:picLocks noChangeAspect="1" noChangeArrowheads="1"/>
          </p:cNvPicPr>
          <p:nvPr/>
        </p:nvPicPr>
        <p:blipFill>
          <a:blip r:embed="rId4" cstate="print"/>
          <a:srcRect/>
          <a:stretch>
            <a:fillRect/>
          </a:stretch>
        </p:blipFill>
        <p:spPr bwMode="auto">
          <a:xfrm>
            <a:off x="76200" y="76200"/>
            <a:ext cx="2533650" cy="2686050"/>
          </a:xfrm>
          <a:prstGeom prst="rect">
            <a:avLst/>
          </a:prstGeom>
          <a:noFill/>
          <a:ln w="9525">
            <a:noFill/>
            <a:miter lim="800000"/>
            <a:headEnd/>
            <a:tailEnd/>
          </a:ln>
          <a:effectLst>
            <a:outerShdw dist="38100" dir="2700000" algn="tl" rotWithShape="0">
              <a:srgbClr val="EEB000"/>
            </a:outerShdw>
          </a:effectLst>
          <a:scene3d>
            <a:camera prst="orthographicFront"/>
            <a:lightRig rig="threePt" dir="t"/>
          </a:scene3d>
          <a:sp3d>
            <a:bevelT w="139700" h="139700" prst="divot"/>
          </a:sp3d>
        </p:spPr>
      </p:pic>
      <p:sp>
        <p:nvSpPr>
          <p:cNvPr id="4" name="TextBox 3"/>
          <p:cNvSpPr txBox="1"/>
          <p:nvPr/>
        </p:nvSpPr>
        <p:spPr>
          <a:xfrm>
            <a:off x="228600" y="386477"/>
            <a:ext cx="8686800" cy="2585323"/>
          </a:xfrm>
          <a:prstGeom prst="rect">
            <a:avLst/>
          </a:prstGeom>
          <a:solidFill>
            <a:schemeClr val="bg1">
              <a:alpha val="50000"/>
            </a:schemeClr>
          </a:solidFill>
        </p:spPr>
        <p:txBody>
          <a:bodyPr wrap="square" rtlCol="0">
            <a:spAutoFit/>
          </a:bodyPr>
          <a:lstStyle/>
          <a:p>
            <a:r>
              <a:rPr lang="en-US" sz="5400" dirty="0" smtClean="0">
                <a:ln>
                  <a:solidFill>
                    <a:sysClr val="windowText" lastClr="000000"/>
                  </a:solidFill>
                </a:ln>
                <a:solidFill>
                  <a:schemeClr val="bg1">
                    <a:lumMod val="85000"/>
                  </a:schemeClr>
                </a:solidFill>
                <a:effectLst>
                  <a:glow rad="101600">
                    <a:srgbClr val="EEB000">
                      <a:alpha val="60000"/>
                    </a:srgbClr>
                  </a:glow>
                </a:effectLst>
                <a:latin typeface="Arial Narrow" pitchFamily="34" charset="0"/>
              </a:rPr>
              <a:t>Variations</a:t>
            </a:r>
          </a:p>
          <a:p>
            <a:pPr lvl="1">
              <a:buFont typeface="Wingdings" pitchFamily="2" charset="2"/>
              <a:buChar char="§"/>
            </a:pPr>
            <a:r>
              <a:rPr lang="en-US" sz="5400" dirty="0" smtClean="0">
                <a:effectLst>
                  <a:glow rad="101600">
                    <a:srgbClr val="EEB000">
                      <a:alpha val="60000"/>
                    </a:srgbClr>
                  </a:glow>
                </a:effectLst>
                <a:latin typeface="Arial Narrow" pitchFamily="34" charset="0"/>
              </a:rPr>
              <a:t> How different are the various copies?</a:t>
            </a:r>
            <a:endParaRPr lang="en-US" sz="5400" dirty="0" smtClean="0">
              <a:effectLst>
                <a:glow rad="101600">
                  <a:srgbClr val="EEB000">
                    <a:alpha val="60000"/>
                  </a:srgbClr>
                </a:glow>
              </a:effectLst>
              <a:latin typeface="Arial Narrow" pitchFamily="34" charset="0"/>
            </a:endParaRPr>
          </a:p>
        </p:txBody>
      </p:sp>
      <p:sp>
        <p:nvSpPr>
          <p:cNvPr id="6" name="TextBox 5"/>
          <p:cNvSpPr txBox="1"/>
          <p:nvPr/>
        </p:nvSpPr>
        <p:spPr>
          <a:xfrm>
            <a:off x="190500" y="3586877"/>
            <a:ext cx="8763000" cy="2585323"/>
          </a:xfrm>
          <a:prstGeom prst="rect">
            <a:avLst/>
          </a:prstGeom>
          <a:solidFill>
            <a:schemeClr val="tx1">
              <a:alpha val="43000"/>
            </a:schemeClr>
          </a:solidFill>
        </p:spPr>
        <p:txBody>
          <a:bodyPr wrap="square" rtlCol="0">
            <a:spAutoFit/>
          </a:bodyPr>
          <a:lstStyle/>
          <a:p>
            <a:pPr algn="ctr"/>
            <a:r>
              <a:rPr lang="en-US" sz="5400" dirty="0" smtClean="0">
                <a:ln>
                  <a:solidFill>
                    <a:sysClr val="windowText" lastClr="000000"/>
                  </a:solidFill>
                </a:ln>
                <a:solidFill>
                  <a:schemeClr val="bg1"/>
                </a:solidFill>
                <a:effectLst>
                  <a:glow rad="101600">
                    <a:srgbClr val="EEB000">
                      <a:alpha val="60000"/>
                    </a:srgbClr>
                  </a:glow>
                </a:effectLst>
                <a:latin typeface="Arial Black" pitchFamily="34" charset="0"/>
              </a:rPr>
              <a:t>The More Errors The Less Certain We Can Be About The Original</a:t>
            </a:r>
            <a:endParaRPr lang="en-US" sz="5400" dirty="0">
              <a:ln>
                <a:solidFill>
                  <a:sysClr val="windowText" lastClr="000000"/>
                </a:solidFill>
              </a:ln>
              <a:solidFill>
                <a:schemeClr val="bg1"/>
              </a:solidFill>
              <a:effectLst>
                <a:glow rad="101600">
                  <a:srgbClr val="EEB000">
                    <a:alpha val="60000"/>
                  </a:srgbClr>
                </a:glow>
              </a:effectLst>
              <a:latin typeface="Arial Black" pitchFamily="34" charset="0"/>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bg/>
                                          </p:spTgt>
                                        </p:tgtEl>
                                        <p:attrNameLst>
                                          <p:attrName>style.visibility</p:attrName>
                                        </p:attrNameLst>
                                      </p:cBhvr>
                                      <p:to>
                                        <p:strVal val="visible"/>
                                      </p:to>
                                    </p:set>
                                    <p:animEffect transition="in" filter="fade">
                                      <p:cBhvr>
                                        <p:cTn id="20" dur="2000"/>
                                        <p:tgtEl>
                                          <p:spTgt spid="6">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allAtOnce"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4" name="TextBox 3"/>
          <p:cNvSpPr txBox="1"/>
          <p:nvPr/>
        </p:nvSpPr>
        <p:spPr>
          <a:xfrm>
            <a:off x="4724400" y="838200"/>
            <a:ext cx="4419600" cy="5232202"/>
          </a:xfrm>
          <a:prstGeom prst="rect">
            <a:avLst/>
          </a:prstGeom>
          <a:solidFill>
            <a:schemeClr val="bg1">
              <a:alpha val="50000"/>
            </a:schemeClr>
          </a:solidFill>
        </p:spPr>
        <p:txBody>
          <a:bodyPr wrap="square" rtlCol="0">
            <a:spAutoFit/>
          </a:bodyPr>
          <a:lstStyle/>
          <a:p>
            <a:pPr algn="ctr"/>
            <a:r>
              <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rPr>
              <a:t>New Testament</a:t>
            </a:r>
            <a:endPar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endParaRPr>
          </a:p>
          <a:p>
            <a:pPr algn="ctr"/>
            <a:r>
              <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rPr>
              <a:t>28,000+ </a:t>
            </a:r>
            <a:br>
              <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rPr>
            </a:br>
            <a:r>
              <a:rPr lang="en-US" sz="32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rPr>
              <a:t>Manuscripts, Fragments, etc.</a:t>
            </a:r>
            <a:endPar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endParaRPr>
          </a:p>
          <a:p>
            <a:pPr algn="ctr"/>
            <a:endPar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endParaRPr>
          </a:p>
          <a:p>
            <a:pPr algn="ctr"/>
            <a:r>
              <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rPr>
              <a:t>Less Than ½ a Percent</a:t>
            </a:r>
            <a:endParaRPr lang="en-US" sz="5400" dirty="0" smtClean="0">
              <a:ln>
                <a:solidFill>
                  <a:sysClr val="windowText" lastClr="000000"/>
                </a:solidFill>
              </a:ln>
              <a:solidFill>
                <a:sysClr val="windowText" lastClr="000000"/>
              </a:solidFill>
              <a:effectLst>
                <a:glow rad="101600">
                  <a:srgbClr val="EEB000">
                    <a:alpha val="60000"/>
                  </a:srgbClr>
                </a:glow>
              </a:effectLst>
              <a:latin typeface="Arial Narrow" pitchFamily="34" charset="0"/>
            </a:endParaRPr>
          </a:p>
        </p:txBody>
      </p:sp>
      <p:sp>
        <p:nvSpPr>
          <p:cNvPr id="7" name="TextBox 6"/>
          <p:cNvSpPr txBox="1"/>
          <p:nvPr/>
        </p:nvSpPr>
        <p:spPr>
          <a:xfrm>
            <a:off x="0" y="1315283"/>
            <a:ext cx="4419600" cy="4247317"/>
          </a:xfrm>
          <a:prstGeom prst="rect">
            <a:avLst/>
          </a:prstGeom>
          <a:solidFill>
            <a:schemeClr val="tx1">
              <a:alpha val="50000"/>
            </a:schemeClr>
          </a:solidFill>
        </p:spPr>
        <p:txBody>
          <a:bodyPr wrap="square" rtlCol="0">
            <a:spAutoFit/>
          </a:bodyPr>
          <a:lstStyle/>
          <a:p>
            <a:pPr algn="ctr"/>
            <a:r>
              <a:rPr lang="en-US" sz="5400" dirty="0" smtClean="0">
                <a:ln>
                  <a:solidFill>
                    <a:sysClr val="windowText" lastClr="000000"/>
                  </a:solidFill>
                </a:ln>
                <a:solidFill>
                  <a:schemeClr val="bg1">
                    <a:lumMod val="85000"/>
                  </a:schemeClr>
                </a:solidFill>
                <a:effectLst>
                  <a:glow rad="101600">
                    <a:schemeClr val="accent2">
                      <a:satMod val="175000"/>
                      <a:alpha val="40000"/>
                    </a:schemeClr>
                  </a:glow>
                </a:effectLst>
                <a:latin typeface="Arial Narrow" pitchFamily="34" charset="0"/>
              </a:rPr>
              <a:t>Homer’s Iliad</a:t>
            </a:r>
          </a:p>
          <a:p>
            <a:pPr algn="ctr"/>
            <a:endParaRPr lang="en-US" sz="5400" dirty="0" smtClean="0">
              <a:ln>
                <a:solidFill>
                  <a:sysClr val="windowText" lastClr="000000"/>
                </a:solidFill>
              </a:ln>
              <a:solidFill>
                <a:schemeClr val="bg1">
                  <a:lumMod val="85000"/>
                </a:schemeClr>
              </a:solidFill>
              <a:effectLst>
                <a:glow rad="101600">
                  <a:schemeClr val="accent2">
                    <a:satMod val="175000"/>
                    <a:alpha val="40000"/>
                  </a:schemeClr>
                </a:glow>
              </a:effectLst>
              <a:latin typeface="Arial Narrow" pitchFamily="34" charset="0"/>
            </a:endParaRPr>
          </a:p>
          <a:p>
            <a:pPr algn="ctr"/>
            <a:r>
              <a:rPr lang="en-US" sz="5400" dirty="0" smtClean="0">
                <a:ln>
                  <a:solidFill>
                    <a:sysClr val="windowText" lastClr="000000"/>
                  </a:solidFill>
                </a:ln>
                <a:solidFill>
                  <a:schemeClr val="bg1">
                    <a:lumMod val="85000"/>
                  </a:schemeClr>
                </a:solidFill>
                <a:effectLst>
                  <a:glow rad="101600">
                    <a:schemeClr val="accent2">
                      <a:satMod val="175000"/>
                      <a:alpha val="40000"/>
                    </a:schemeClr>
                  </a:glow>
                </a:effectLst>
                <a:latin typeface="Arial Narrow" pitchFamily="34" charset="0"/>
              </a:rPr>
              <a:t>1,569 Copies</a:t>
            </a:r>
          </a:p>
          <a:p>
            <a:pPr algn="ctr"/>
            <a:endParaRPr lang="en-US" sz="5400" dirty="0" smtClean="0">
              <a:ln>
                <a:solidFill>
                  <a:sysClr val="windowText" lastClr="000000"/>
                </a:solidFill>
              </a:ln>
              <a:solidFill>
                <a:schemeClr val="bg1">
                  <a:lumMod val="85000"/>
                </a:schemeClr>
              </a:solidFill>
              <a:effectLst>
                <a:glow rad="101600">
                  <a:schemeClr val="accent2">
                    <a:satMod val="175000"/>
                    <a:alpha val="40000"/>
                  </a:schemeClr>
                </a:glow>
              </a:effectLst>
              <a:latin typeface="Arial Narrow" pitchFamily="34" charset="0"/>
            </a:endParaRPr>
          </a:p>
          <a:p>
            <a:pPr algn="ctr"/>
            <a:r>
              <a:rPr lang="en-US" sz="5400" dirty="0" smtClean="0">
                <a:ln>
                  <a:solidFill>
                    <a:sysClr val="windowText" lastClr="000000"/>
                  </a:solidFill>
                </a:ln>
                <a:solidFill>
                  <a:schemeClr val="bg1">
                    <a:lumMod val="85000"/>
                  </a:schemeClr>
                </a:solidFill>
                <a:effectLst>
                  <a:glow rad="101600">
                    <a:schemeClr val="accent2">
                      <a:satMod val="175000"/>
                      <a:alpha val="40000"/>
                    </a:schemeClr>
                  </a:glow>
                </a:effectLst>
                <a:latin typeface="Arial Narrow" pitchFamily="34" charset="0"/>
              </a:rPr>
              <a:t>5% Variation</a:t>
            </a: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20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20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4" end="4"/>
                                            </p:txEl>
                                          </p:spTgt>
                                        </p:tgtEl>
                                        <p:attrNameLst>
                                          <p:attrName>style.visibility</p:attrName>
                                        </p:attrNameLst>
                                      </p:cBhvr>
                                      <p:to>
                                        <p:strVal val="visible"/>
                                      </p:to>
                                    </p:set>
                                    <p:animEffect transition="in" filter="fade">
                                      <p:cBhvr>
                                        <p:cTn id="16" dur="2000"/>
                                        <p:tgtEl>
                                          <p:spTgt spid="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bg/>
                                          </p:spTgt>
                                        </p:tgtEl>
                                        <p:attrNameLst>
                                          <p:attrName>style.visibility</p:attrName>
                                        </p:attrNameLst>
                                      </p:cBhvr>
                                      <p:to>
                                        <p:strVal val="visible"/>
                                      </p:to>
                                    </p:set>
                                    <p:animEffect transition="in" filter="fade">
                                      <p:cBhvr>
                                        <p:cTn id="21" dur="2000"/>
                                        <p:tgtEl>
                                          <p:spTgt spid="4">
                                            <p:bg/>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2000"/>
                                        <p:tgtEl>
                                          <p:spTgt spid="4">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2000"/>
                                        <p:tgtEl>
                                          <p:spTgt spid="4">
                                            <p:txEl>
                                              <p:pRg st="1" end="1"/>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7" grpId="0" build="allAtOnce"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6" name="TextBox 5"/>
          <p:cNvSpPr txBox="1"/>
          <p:nvPr/>
        </p:nvSpPr>
        <p:spPr>
          <a:xfrm>
            <a:off x="190500" y="181958"/>
            <a:ext cx="8763000" cy="6494085"/>
          </a:xfrm>
          <a:prstGeom prst="rect">
            <a:avLst/>
          </a:prstGeom>
          <a:solidFill>
            <a:schemeClr val="bg1">
              <a:alpha val="34000"/>
            </a:schemeClr>
          </a:solidFill>
        </p:spPr>
        <p:txBody>
          <a:bodyPr wrap="square" rtlCol="0">
            <a:spAutoFit/>
          </a:bodyPr>
          <a:lstStyle/>
          <a:p>
            <a:pPr algn="just"/>
            <a:r>
              <a:rPr lang="en-US" sz="3200" b="1" dirty="0"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“It would be a mistake, however, to assume that the only changes being made were by copyists with a personal stake in the wording of the text. In fact, most of the changes found in our early Christian manuscripts have nothing to do with theology or ideology. Far and way the most changes are results of mistakes, pure and simple – slips of the pen, accidental omissions, in advertent additions, misspelled words, blunders of one sort or another” [Bart </a:t>
            </a:r>
            <a:r>
              <a:rPr lang="en-US" sz="3200" b="1" dirty="0" err="1"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Ehrman</a:t>
            </a:r>
            <a:r>
              <a:rPr lang="en-US" sz="3200" b="1" dirty="0"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 Misquoting Jesus, p. 55]</a:t>
            </a:r>
            <a:endParaRPr lang="en-US" sz="3200" b="1" dirty="0">
              <a:ln>
                <a:solidFill>
                  <a:schemeClr val="tx1"/>
                </a:solidFill>
              </a:ln>
              <a:solidFill>
                <a:srgbClr val="FFFF00"/>
              </a:solidFill>
              <a:effectLst>
                <a:glow rad="228600">
                  <a:schemeClr val="tx1">
                    <a:alpha val="40000"/>
                  </a:schemeClr>
                </a:glow>
              </a:effectLst>
              <a:latin typeface="Arial" pitchFamily="34" charset="0"/>
              <a:cs typeface="Arial" pitchFamily="34" charset="0"/>
            </a:endParaRPr>
          </a:p>
        </p:txBody>
      </p:sp>
    </p:spTree>
  </p:cSld>
  <p:clrMapOvr>
    <a:masterClrMapping/>
  </p:clrMapOvr>
  <p:transition spd="med">
    <p:pull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3" name="Picture 2" descr="Image result for can we trust the bible"/>
          <p:cNvPicPr>
            <a:picLocks noChangeAspect="1" noChangeArrowheads="1"/>
          </p:cNvPicPr>
          <p:nvPr/>
        </p:nvPicPr>
        <p:blipFill>
          <a:blip r:embed="rId3" cstate="print">
            <a:grayscl/>
          </a:blip>
          <a:srcRect/>
          <a:stretch>
            <a:fillRect/>
          </a:stretch>
        </p:blipFill>
        <p:spPr bwMode="auto">
          <a:xfrm>
            <a:off x="5124450" y="4953000"/>
            <a:ext cx="4019550" cy="1642650"/>
          </a:xfrm>
          <a:prstGeom prst="rect">
            <a:avLst/>
          </a:prstGeom>
          <a:noFill/>
          <a:effectLst>
            <a:glow rad="101600">
              <a:srgbClr val="EEB000">
                <a:alpha val="60000"/>
              </a:srgbClr>
            </a:glow>
          </a:effectLst>
        </p:spPr>
      </p:pic>
      <p:sp>
        <p:nvSpPr>
          <p:cNvPr id="6" name="TextBox 5"/>
          <p:cNvSpPr txBox="1"/>
          <p:nvPr/>
        </p:nvSpPr>
        <p:spPr>
          <a:xfrm>
            <a:off x="190500" y="889844"/>
            <a:ext cx="8763000" cy="5078313"/>
          </a:xfrm>
          <a:prstGeom prst="rect">
            <a:avLst/>
          </a:prstGeom>
          <a:solidFill>
            <a:schemeClr val="bg1">
              <a:alpha val="34000"/>
            </a:schemeClr>
          </a:solidFill>
        </p:spPr>
        <p:txBody>
          <a:bodyPr wrap="square" rtlCol="0">
            <a:spAutoFit/>
          </a:bodyPr>
          <a:lstStyle/>
          <a:p>
            <a:pPr algn="just"/>
            <a:r>
              <a:rPr lang="en-US" sz="3600" b="1" dirty="0"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“Variant reading should not be counted by adding all the various readings in all the manuscripts. For example, a word spelled differently from the standard text in 500 manuscripts is not counted as 500 variants. It is counted as one variant” [Norman </a:t>
            </a:r>
            <a:r>
              <a:rPr lang="en-US" sz="3600" b="1" dirty="0" err="1"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Geisler</a:t>
            </a:r>
            <a:r>
              <a:rPr lang="en-US" sz="3600" b="1" dirty="0"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 “Updating the Manuscript Evidence for the New Testament,” 2013]</a:t>
            </a:r>
            <a:endParaRPr lang="en-US" sz="3600" b="1" dirty="0">
              <a:ln>
                <a:solidFill>
                  <a:schemeClr val="tx1"/>
                </a:solidFill>
              </a:ln>
              <a:solidFill>
                <a:srgbClr val="FFFF00"/>
              </a:solidFill>
              <a:effectLst>
                <a:glow rad="228600">
                  <a:schemeClr val="tx1">
                    <a:alpha val="40000"/>
                  </a:schemeClr>
                </a:glow>
              </a:effectLst>
              <a:latin typeface="Arial" pitchFamily="34" charset="0"/>
              <a:cs typeface="Arial" pitchFamily="34" charset="0"/>
            </a:endParaRPr>
          </a:p>
        </p:txBody>
      </p:sp>
    </p:spTree>
  </p:cSld>
  <p:clrMapOvr>
    <a:masterClrMapping/>
  </p:clrMapOvr>
  <p:transition spd="med">
    <p:pull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7" name="Picture 1"/>
          <p:cNvPicPr>
            <a:picLocks noChangeAspect="1" noChangeArrowheads="1"/>
          </p:cNvPicPr>
          <p:nvPr/>
        </p:nvPicPr>
        <p:blipFill>
          <a:blip r:embed="rId2" cstate="print">
            <a:duotone>
              <a:prstClr val="black"/>
              <a:srgbClr val="D9C3A5">
                <a:tint val="50000"/>
                <a:satMod val="180000"/>
              </a:srgbClr>
            </a:duotone>
            <a:lum bright="-20000" contrast="40000"/>
          </a:blip>
          <a:srcRect/>
          <a:stretch>
            <a:fillRect/>
          </a:stretch>
        </p:blipFill>
        <p:spPr bwMode="auto">
          <a:xfrm>
            <a:off x="9525" y="0"/>
            <a:ext cx="9124950" cy="6858000"/>
          </a:xfrm>
          <a:prstGeom prst="rect">
            <a:avLst/>
          </a:prstGeom>
          <a:ln>
            <a:noFill/>
          </a:ln>
          <a:effectLst>
            <a:softEdge rad="112500"/>
          </a:effectLst>
        </p:spPr>
      </p:pic>
      <p:sp>
        <p:nvSpPr>
          <p:cNvPr id="3" name="TextBox 2"/>
          <p:cNvSpPr txBox="1"/>
          <p:nvPr/>
        </p:nvSpPr>
        <p:spPr>
          <a:xfrm>
            <a:off x="152400" y="920621"/>
            <a:ext cx="8763000" cy="5016758"/>
          </a:xfrm>
          <a:prstGeom prst="rect">
            <a:avLst/>
          </a:prstGeom>
          <a:noFill/>
        </p:spPr>
        <p:txBody>
          <a:bodyPr wrap="square" rtlCol="0">
            <a:spAutoFit/>
          </a:bodyPr>
          <a:lstStyle/>
          <a:p>
            <a:pPr algn="just"/>
            <a:r>
              <a:rPr lang="en-US" sz="3200" b="1" dirty="0"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“Now, some of the Jews thought that the destruction of Herod’s army came from God, and that very justly, as a punishment of what he did against John, that was called the Baptist; for Herod slew him, who was a just man and commanded the Jews to exercise virtue, both as to righteousness towards one another, and piety towards God, and so to come to baptism.” Antiquities, 18:5:2</a:t>
            </a:r>
            <a:endParaRPr lang="en-US" sz="3200" b="1" dirty="0">
              <a:ln>
                <a:solidFill>
                  <a:schemeClr val="tx1"/>
                </a:solidFill>
              </a:ln>
              <a:solidFill>
                <a:srgbClr val="FFFF00"/>
              </a:solidFill>
              <a:effectLst>
                <a:glow rad="228600">
                  <a:schemeClr val="tx1">
                    <a:alpha val="40000"/>
                  </a:schemeClr>
                </a:glow>
              </a:effectLst>
              <a:latin typeface="Arial" pitchFamily="34" charset="0"/>
              <a:cs typeface="Arial" pitchFamily="34" charset="0"/>
            </a:endParaRPr>
          </a:p>
        </p:txBody>
      </p:sp>
    </p:spTree>
  </p:cSld>
  <p:clrMapOvr>
    <a:masterClrMapping/>
  </p:clrMapOvr>
  <p:transition spd="med">
    <p:pull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7" name="Picture 1"/>
          <p:cNvPicPr>
            <a:picLocks noChangeAspect="1" noChangeArrowheads="1"/>
          </p:cNvPicPr>
          <p:nvPr/>
        </p:nvPicPr>
        <p:blipFill>
          <a:blip r:embed="rId2" cstate="print">
            <a:duotone>
              <a:prstClr val="black"/>
              <a:srgbClr val="D9C3A5">
                <a:tint val="50000"/>
                <a:satMod val="180000"/>
              </a:srgbClr>
            </a:duotone>
            <a:lum bright="-20000" contrast="40000"/>
          </a:blip>
          <a:srcRect/>
          <a:stretch>
            <a:fillRect/>
          </a:stretch>
        </p:blipFill>
        <p:spPr bwMode="auto">
          <a:xfrm>
            <a:off x="9525" y="0"/>
            <a:ext cx="9124950" cy="6858000"/>
          </a:xfrm>
          <a:prstGeom prst="rect">
            <a:avLst/>
          </a:prstGeom>
          <a:ln>
            <a:noFill/>
          </a:ln>
          <a:effectLst>
            <a:softEdge rad="112500"/>
          </a:effectLst>
        </p:spPr>
      </p:pic>
      <p:sp>
        <p:nvSpPr>
          <p:cNvPr id="3" name="TextBox 2"/>
          <p:cNvSpPr txBox="1"/>
          <p:nvPr/>
        </p:nvSpPr>
        <p:spPr>
          <a:xfrm>
            <a:off x="190500" y="-76200"/>
            <a:ext cx="8763000" cy="7017306"/>
          </a:xfrm>
          <a:prstGeom prst="rect">
            <a:avLst/>
          </a:prstGeom>
          <a:noFill/>
        </p:spPr>
        <p:txBody>
          <a:bodyPr wrap="square" rtlCol="0">
            <a:spAutoFit/>
          </a:bodyPr>
          <a:lstStyle/>
          <a:p>
            <a:pPr algn="just"/>
            <a:r>
              <a:rPr lang="en-US" sz="3000" b="1" dirty="0"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“Now, there was about this time, Jesus, a wise man, if it be lawful to call him a man, for he was a doer of wonderful works, a teacher of such men as receive the truth with pleasure. He drew over to him both many of the Jews, and many of the Gentiles. He was the Christ; and when Pilate, at the suggestion of the principle men amongst us, had condemned him to the cross, those that loved him at the first did not forsake him, for he appeared to them alive again the third day, as the divine prophets had foretold and ten thousand other wonderful things concerning him; and the tribe of Christians, so named from him, are not extinct at this day.” </a:t>
            </a:r>
            <a:r>
              <a:rPr lang="en-US" sz="2400" b="1" dirty="0" smtClean="0">
                <a:ln>
                  <a:solidFill>
                    <a:schemeClr val="tx1"/>
                  </a:solidFill>
                </a:ln>
                <a:solidFill>
                  <a:srgbClr val="FFFF00"/>
                </a:solidFill>
                <a:effectLst>
                  <a:glow rad="228600">
                    <a:schemeClr val="tx1">
                      <a:alpha val="40000"/>
                    </a:schemeClr>
                  </a:glow>
                </a:effectLst>
                <a:latin typeface="Arial" pitchFamily="34" charset="0"/>
                <a:cs typeface="Arial" pitchFamily="34" charset="0"/>
              </a:rPr>
              <a:t>Antiquities, 18:3:3</a:t>
            </a:r>
            <a:endParaRPr lang="en-US" sz="3200" b="1" dirty="0">
              <a:ln>
                <a:solidFill>
                  <a:schemeClr val="tx1"/>
                </a:solidFill>
              </a:ln>
              <a:solidFill>
                <a:srgbClr val="FFFF00"/>
              </a:solidFill>
              <a:effectLst>
                <a:glow rad="228600">
                  <a:schemeClr val="tx1">
                    <a:alpha val="40000"/>
                  </a:schemeClr>
                </a:glow>
              </a:effectLst>
              <a:latin typeface="Arial" pitchFamily="34" charset="0"/>
              <a:cs typeface="Arial" pitchFamily="34" charset="0"/>
            </a:endParaRPr>
          </a:p>
        </p:txBody>
      </p:sp>
    </p:spTree>
  </p:cSld>
  <p:clrMapOvr>
    <a:masterClrMapping/>
  </p:clrMapOvr>
  <p:transition spd="med">
    <p:pull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7" name="Picture 1"/>
          <p:cNvPicPr>
            <a:picLocks noChangeAspect="1" noChangeArrowheads="1"/>
          </p:cNvPicPr>
          <p:nvPr/>
        </p:nvPicPr>
        <p:blipFill>
          <a:blip r:embed="rId2" cstate="print">
            <a:duotone>
              <a:prstClr val="black"/>
              <a:srgbClr val="D9C3A5">
                <a:tint val="50000"/>
                <a:satMod val="180000"/>
              </a:srgbClr>
            </a:duotone>
            <a:lum bright="-20000" contrast="40000"/>
          </a:blip>
          <a:srcRect/>
          <a:stretch>
            <a:fillRect/>
          </a:stretch>
        </p:blipFill>
        <p:spPr bwMode="auto">
          <a:xfrm>
            <a:off x="9525" y="0"/>
            <a:ext cx="9124950" cy="6858000"/>
          </a:xfrm>
          <a:prstGeom prst="rect">
            <a:avLst/>
          </a:prstGeom>
          <a:ln>
            <a:noFill/>
          </a:ln>
          <a:effectLst>
            <a:softEdge rad="112500"/>
          </a:effectLst>
        </p:spPr>
      </p:pic>
    </p:spTree>
  </p:cSld>
  <p:clrMapOvr>
    <a:masterClrMapping/>
  </p:clrMapOvr>
  <p:transition spd="med">
    <p:pull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70071" y="952500"/>
            <a:ext cx="8803858" cy="4953000"/>
          </a:xfrm>
          <a:prstGeom prst="rect">
            <a:avLst/>
          </a:prstGeom>
          <a:noFill/>
          <a:ln w="9525">
            <a:noFill/>
            <a:miter lim="800000"/>
            <a:headEnd/>
            <a:tailEnd/>
          </a:ln>
        </p:spPr>
      </p:pic>
    </p:spTree>
  </p:cSld>
  <p:clrMapOvr>
    <a:masterClrMapping/>
  </p:clrMapOvr>
  <p:transition spd="med">
    <p:pull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lum contrast="-40000"/>
          </a:blip>
          <a:srcRect/>
          <a:stretch>
            <a:fillRect/>
          </a:stretch>
        </p:blipFill>
        <p:spPr bwMode="auto">
          <a:xfrm>
            <a:off x="0" y="0"/>
            <a:ext cx="9144000" cy="6858000"/>
          </a:xfrm>
          <a:prstGeom prst="rect">
            <a:avLst/>
          </a:prstGeom>
          <a:noFill/>
          <a:ln w="9525">
            <a:noFill/>
            <a:miter lim="800000"/>
            <a:headEnd/>
            <a:tailEnd/>
          </a:ln>
        </p:spPr>
      </p:pic>
      <p:pic>
        <p:nvPicPr>
          <p:cNvPr id="1026" name="Picture 2" descr="Image result for can we trust the bible"/>
          <p:cNvPicPr>
            <a:picLocks noChangeAspect="1" noChangeArrowheads="1"/>
          </p:cNvPicPr>
          <p:nvPr/>
        </p:nvPicPr>
        <p:blipFill>
          <a:blip r:embed="rId3" cstate="print">
            <a:grayscl/>
          </a:blip>
          <a:srcRect/>
          <a:stretch>
            <a:fillRect/>
          </a:stretch>
        </p:blipFill>
        <p:spPr bwMode="auto">
          <a:xfrm>
            <a:off x="533400" y="1600200"/>
            <a:ext cx="8134350" cy="3324226"/>
          </a:xfrm>
          <a:prstGeom prst="rect">
            <a:avLst/>
          </a:prstGeom>
          <a:noFill/>
          <a:effectLst>
            <a:glow rad="101600">
              <a:srgbClr val="EEB000">
                <a:alpha val="60000"/>
              </a:srgbClr>
            </a:glow>
          </a:effectLst>
        </p:spPr>
      </p:pic>
    </p:spTree>
  </p:cSld>
  <p:clrMapOvr>
    <a:masterClrMapping/>
  </p:clrMapOvr>
  <p:transition spd="med">
    <p:pull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pull di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1813</TotalTime>
  <Words>985</Words>
  <Application>Microsoft Office PowerPoint</Application>
  <PresentationFormat>On-screen Show (4:3)</PresentationFormat>
  <Paragraphs>77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Southwest Generation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14</cp:revision>
  <dcterms:created xsi:type="dcterms:W3CDTF">2018-06-13T17:29:33Z</dcterms:created>
  <dcterms:modified xsi:type="dcterms:W3CDTF">2018-10-17T18:32:32Z</dcterms:modified>
</cp:coreProperties>
</file>